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5">
  <p:sldMasterIdLst>
    <p:sldMasterId id="2147483711" r:id="rId1"/>
  </p:sldMasterIdLst>
  <p:notesMasterIdLst>
    <p:notesMasterId r:id="rId24"/>
  </p:notesMasterIdLst>
  <p:handoutMasterIdLst>
    <p:handoutMasterId r:id="rId25"/>
  </p:handoutMasterIdLst>
  <p:sldIdLst>
    <p:sldId id="567" r:id="rId2"/>
    <p:sldId id="557" r:id="rId3"/>
    <p:sldId id="590" r:id="rId4"/>
    <p:sldId id="556" r:id="rId5"/>
    <p:sldId id="558" r:id="rId6"/>
    <p:sldId id="560" r:id="rId7"/>
    <p:sldId id="600" r:id="rId8"/>
    <p:sldId id="594" r:id="rId9"/>
    <p:sldId id="595" r:id="rId10"/>
    <p:sldId id="596" r:id="rId11"/>
    <p:sldId id="597" r:id="rId12"/>
    <p:sldId id="598" r:id="rId13"/>
    <p:sldId id="587" r:id="rId14"/>
    <p:sldId id="588" r:id="rId15"/>
    <p:sldId id="589" r:id="rId16"/>
    <p:sldId id="583" r:id="rId17"/>
    <p:sldId id="586" r:id="rId18"/>
    <p:sldId id="584" r:id="rId19"/>
    <p:sldId id="592" r:id="rId20"/>
    <p:sldId id="591" r:id="rId21"/>
    <p:sldId id="593" r:id="rId22"/>
    <p:sldId id="599" r:id="rId23"/>
  </p:sldIdLst>
  <p:sldSz cx="9144000" cy="6858000" type="screen4x3"/>
  <p:notesSz cx="6797675" cy="9926638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660033"/>
    <a:srgbClr val="ECEBFF"/>
    <a:srgbClr val="F4F3FF"/>
    <a:srgbClr val="D1CFFF"/>
    <a:srgbClr val="4239F9"/>
    <a:srgbClr val="FFCC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08" autoAdjust="0"/>
    <p:restoredTop sz="94675" autoAdjust="0"/>
  </p:normalViewPr>
  <p:slideViewPr>
    <p:cSldViewPr>
      <p:cViewPr varScale="1">
        <p:scale>
          <a:sx n="99" d="100"/>
          <a:sy n="99" d="100"/>
        </p:scale>
        <p:origin x="2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he-IL"/>
              <a:t>משרד עורכי דין ועורכי פטנטים נעמי אסיא ושות</a:t>
            </a:r>
            <a:r>
              <a:rPr lang="en-US"/>
              <a:t>'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5514F2-6A4D-4C59-8908-52128FEBF6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94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he-IL"/>
              <a:t>משרד עורכי דין ועורכי פטנטים נעמי אסיא ושות</a:t>
            </a:r>
            <a:r>
              <a:rPr lang="en-US"/>
              <a:t>'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E352B-7E80-4877-9B04-ED6CBE2E2B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2137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e-IL" smtClean="0">
                <a:latin typeface="Arial" pitchFamily="34" charset="0"/>
                <a:cs typeface="Arial" pitchFamily="34" charset="0"/>
              </a:rPr>
              <a:t>משרד עורכי דין ועורכי פטנטים נעמי אסיא ושות</a:t>
            </a:r>
            <a:r>
              <a:rPr lang="en-US" smtClean="0">
                <a:latin typeface="Arial" pitchFamily="34" charset="0"/>
                <a:cs typeface="Arial" pitchFamily="34" charset="0"/>
              </a:rPr>
              <a:t>'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597F80-691A-4DB5-B06C-A80153360720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4339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788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958126-5DDB-4A26-8CD8-5EF0675FEFAF}" type="slidenum">
              <a:rPr lang="he-IL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327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e-IL" smtClean="0">
                <a:latin typeface="Arial" pitchFamily="34" charset="0"/>
                <a:cs typeface="Arial" pitchFamily="34" charset="0"/>
              </a:rPr>
              <a:t>משרד עורכי דין ועורכי פטנטים נעמי אסיא ושות'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AD0137-7517-4800-9AEB-19A41B34CC5C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649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FE4F8D-33E6-452F-B8F0-E437EA6B90E2}" type="slidenum">
              <a:rPr lang="he-IL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14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DBFB6F-1F4C-4B87-A0CB-585768632E39}" type="slidenum">
              <a:rPr lang="he-IL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56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819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537CEC-B880-41DA-9545-CB5DC5EB6903}" type="slidenum">
              <a:rPr lang="he-IL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75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829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52DC59-10E4-47D7-A77B-812DB846FADC}" type="slidenum">
              <a:rPr lang="he-IL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14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839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7F1746-6545-4CC2-89CE-29F5FCBCD335}" type="slidenum">
              <a:rPr lang="he-IL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876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768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9A0CCF-7085-49B9-974C-7934E60DE0B7}" type="slidenum">
              <a:rPr lang="he-IL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914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e-IL" altLang="en-US" smtClean="0"/>
              <a:t>משרד עורכי דין ועורכי פטנטים נעמי אסיא ושות'</a:t>
            </a:r>
            <a:endParaRPr lang="en-US" altLang="en-US" smtClean="0"/>
          </a:p>
        </p:txBody>
      </p:sp>
      <p:sp>
        <p:nvSpPr>
          <p:cNvPr id="778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3330F5-D3D7-4375-8904-5119FA8FAC20}" type="slidenum">
              <a:rPr lang="he-IL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e-IL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e-IL"/>
              </a:p>
            </p:txBody>
          </p:sp>
        </p:grpSp>
      </p:grpSp>
      <p:sp>
        <p:nvSpPr>
          <p:cNvPr id="1566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1566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BBE12-3A21-4BED-B333-D60F28FA0A8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2880-2804-4CA5-B5B8-FF6F95D034D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48246-9C6E-4DB5-951E-D132A0A0C1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3C0DD-396F-4EA6-9DB7-4C868E4DC4E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EBACA-A3DB-4BFA-9692-F8C1267839C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18BEC-AE18-419F-B6D9-264CAA24440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4A353-EBCC-4B05-956B-1362C7F54A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C948-DC72-4FF1-B828-4AAECC5EEE2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7B4CB-AA0B-495D-8456-E841604A6E8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66C84-441E-4827-B1A2-F90D7A6BBAE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51ACB-41C2-46E7-BC23-406B0C507B3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E22B5-182B-4476-9FC1-907C05BA2F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A3360-2DC8-4145-9508-00842866885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556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5565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565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e-IL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55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he-IL"/>
              <a:t>משרד עו"ד ועורכי פטנטים נעמי אסיא ושות'                         כל הזכויות שמורות</a:t>
            </a:r>
            <a:endParaRPr lang="en-US"/>
          </a:p>
        </p:txBody>
      </p:sp>
      <p:sp>
        <p:nvSpPr>
          <p:cNvPr id="155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18F8CC-94AA-4D3C-8B6F-85E4B66BC1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-law.co.i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03350" y="6248400"/>
            <a:ext cx="5976938" cy="457200"/>
          </a:xfrm>
          <a:noFill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© Copyright  - Naomi Assia &amp; Co. – Law Offices, Patent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Attorneys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and Notary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400" b="1" dirty="0" smtClean="0">
                <a:latin typeface="Arial" pitchFamily="34" charset="0"/>
                <a:cs typeface="+mn-cs"/>
              </a:rPr>
              <a:t>Using Patents Early Attracts Investors and </a:t>
            </a:r>
            <a:r>
              <a:rPr lang="en-US" sz="4400" b="1" dirty="0" smtClean="0">
                <a:latin typeface="Arial" pitchFamily="34" charset="0"/>
                <a:cs typeface="+mn-cs"/>
              </a:rPr>
              <a:t>Builds </a:t>
            </a:r>
            <a:r>
              <a:rPr lang="en-US" sz="4400" b="1" dirty="0" smtClean="0">
                <a:latin typeface="Arial" pitchFamily="34" charset="0"/>
                <a:cs typeface="+mn-cs"/>
              </a:rPr>
              <a:t>Value</a:t>
            </a:r>
            <a:endParaRPr lang="en-US" sz="4400" b="1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0" y="2060575"/>
            <a:ext cx="91440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he-IL" sz="3000" b="1" dirty="0">
              <a:latin typeface="Times New Roman" pitchFamily="18" charset="0"/>
              <a:cs typeface="David" pitchFamily="34" charset="-79"/>
            </a:endParaRPr>
          </a:p>
          <a:p>
            <a:pPr algn="ctr">
              <a:spcBef>
                <a:spcPct val="50000"/>
              </a:spcBef>
              <a:defRPr/>
            </a:pPr>
            <a:r>
              <a:rPr lang="he-IL" sz="3200" b="1" dirty="0">
                <a:latin typeface="Times New Roman" pitchFamily="18" charset="0"/>
                <a:cs typeface="+mn-cs"/>
              </a:rPr>
              <a:t>מרצה: עו"ד נעמי אסיא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latin typeface="Times New Roman" pitchFamily="18" charset="0"/>
                <a:cs typeface="+mn-cs"/>
                <a:hlinkClick r:id="rId3"/>
              </a:rPr>
              <a:t>www.computer-law.co.il</a:t>
            </a:r>
            <a:endParaRPr lang="en-US" sz="2400" b="1" dirty="0">
              <a:latin typeface="Times New Roman" pitchFamily="18" charset="0"/>
              <a:cs typeface="+mn-cs"/>
            </a:endParaRP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875" y="4652963"/>
            <a:ext cx="446405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400" b="1" dirty="0">
                <a:solidFill>
                  <a:schemeClr val="tx1">
                    <a:alpha val="1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הדרישות המהותיות לרישום פטנט</a:t>
            </a:r>
            <a:endParaRPr lang="en-US" sz="4400" b="1" dirty="0">
              <a:solidFill>
                <a:schemeClr val="tx1">
                  <a:alpha val="10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248400"/>
            <a:ext cx="4056856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935788" y="2995613"/>
          <a:ext cx="1501775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lipArt" r:id="rId4" imgW="2478240" imgH="4461120" progId="MS_ClipArt_Gallery.2">
                  <p:embed/>
                </p:oleObj>
              </mc:Choice>
              <mc:Fallback>
                <p:oleObj name="ClipArt" r:id="rId4" imgW="2478240" imgH="44611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8000" contrast="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5788" y="2995613"/>
                        <a:ext cx="1501775" cy="244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539750" y="1916113"/>
            <a:ext cx="8064500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he-IL" altLang="en-US" sz="2800" b="1">
                <a:latin typeface="Times New Roman" panose="02020603050405020304" pitchFamily="18" charset="0"/>
                <a:cs typeface="David" panose="020E0502060401010101" pitchFamily="34" charset="-79"/>
              </a:rPr>
              <a:t>סעיף 3 לחוק הפטנטים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קובע מהי אמצאה כשירת פטנט:</a:t>
            </a:r>
            <a:endParaRPr lang="en-US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00113" y="2924175"/>
            <a:ext cx="496887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"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אמצאה, בין שהיא </a:t>
            </a:r>
            <a:r>
              <a:rPr lang="he-IL" altLang="en-US" sz="2800" i="1" u="sng">
                <a:latin typeface="Times New Roman" panose="02020603050405020304" pitchFamily="18" charset="0"/>
                <a:cs typeface="David" panose="020E0502060401010101" pitchFamily="34" charset="-79"/>
              </a:rPr>
              <a:t>מוצר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 ובין שהיא </a:t>
            </a:r>
            <a:r>
              <a:rPr lang="he-IL" altLang="en-US" sz="2800" i="1" u="sng">
                <a:latin typeface="Times New Roman" panose="02020603050405020304" pitchFamily="18" charset="0"/>
                <a:cs typeface="David" panose="020E0502060401010101" pitchFamily="34" charset="-79"/>
              </a:rPr>
              <a:t>תהליך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 בכל תחום טכנולוגי, שהיא </a:t>
            </a:r>
            <a:r>
              <a:rPr lang="he-IL" altLang="en-US" sz="2800" i="1" u="sng">
                <a:latin typeface="Times New Roman" panose="02020603050405020304" pitchFamily="18" charset="0"/>
                <a:cs typeface="David" panose="020E0502060401010101" pitchFamily="34" charset="-79"/>
              </a:rPr>
              <a:t>חדשה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altLang="en-US" sz="2800" i="1" u="sng">
                <a:latin typeface="Times New Roman" panose="02020603050405020304" pitchFamily="18" charset="0"/>
                <a:cs typeface="David" panose="020E0502060401010101" pitchFamily="34" charset="-79"/>
              </a:rPr>
              <a:t>מועילה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altLang="en-US" sz="2800" i="1" u="sng">
                <a:latin typeface="Times New Roman" panose="02020603050405020304" pitchFamily="18" charset="0"/>
                <a:cs typeface="David" panose="020E0502060401010101" pitchFamily="34" charset="-79"/>
              </a:rPr>
              <a:t>ניתנת לשימוש תעשייתי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 ויש בה </a:t>
            </a:r>
            <a:r>
              <a:rPr lang="he-IL" altLang="en-US" sz="2800" i="1" u="sng">
                <a:latin typeface="Times New Roman" panose="02020603050405020304" pitchFamily="18" charset="0"/>
                <a:cs typeface="David" panose="020E0502060401010101" pitchFamily="34" charset="-79"/>
              </a:rPr>
              <a:t>התקדמות המצאתית</a:t>
            </a:r>
            <a:r>
              <a:rPr lang="he-IL" altLang="en-US" sz="2800" i="1">
                <a:latin typeface="Times New Roman" panose="02020603050405020304" pitchFamily="18" charset="0"/>
                <a:cs typeface="David" panose="020E0502060401010101" pitchFamily="34" charset="-79"/>
              </a:rPr>
              <a:t> – היא אמצאה כשירת פטנט".</a:t>
            </a:r>
            <a:endParaRPr lang="en-US" altLang="en-US" sz="2800" i="1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103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9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400" b="1" dirty="0">
                <a:solidFill>
                  <a:schemeClr val="tx1">
                    <a:alpha val="1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דרישת החידוש בפטנטים</a:t>
            </a:r>
            <a:endParaRPr lang="en-US" sz="4400" b="1" dirty="0">
              <a:solidFill>
                <a:schemeClr val="tx1">
                  <a:alpha val="10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248400"/>
            <a:ext cx="4056856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914400" y="1773238"/>
            <a:ext cx="7620000" cy="415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en-US" sz="2800" b="1">
                <a:latin typeface="Times New Roman" panose="02020603050405020304" pitchFamily="18" charset="0"/>
                <a:cs typeface="David" panose="020E0502060401010101" pitchFamily="34" charset="-79"/>
              </a:rPr>
              <a:t>סעיף 4 לחוק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קובע מהי אמצאה חדשה:</a:t>
            </a:r>
            <a:r>
              <a:rPr lang="en-US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he-IL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  <a:p>
            <a:pPr eaLnBrk="1" hangingPunct="1">
              <a:spcBef>
                <a:spcPct val="50000"/>
              </a:spcBef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" אמצאה, נחשבת לחדשה, אם לא נתפרסמה בפומבי, בין בישראל ובין מחוצה לה, לפני תאריך הבקשה – </a:t>
            </a: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על ידי תיאור, בכתב או במראה או בקול או בדרך אחרת, באופן שבעל-מקצוע יכול לבצע אותה לפי פרטי התיאור; </a:t>
            </a: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על ידי ניצול או הצגה, באופן שבעל-מקצוע יכול לבצע אותה לפי הפרטים שנודעו בדרך זו "</a:t>
            </a:r>
            <a:endParaRPr lang="en-US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43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400" b="1">
                <a:solidFill>
                  <a:schemeClr val="tx1">
                    <a:alpha val="1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התקדמות המצאתית</a:t>
            </a:r>
            <a:endParaRPr lang="en-US" sz="4400" b="1">
              <a:solidFill>
                <a:schemeClr val="tx1">
                  <a:alpha val="10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3912840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755650" y="1989138"/>
            <a:ext cx="7848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en-US" sz="2800" b="1">
                <a:latin typeface="Times New Roman" panose="02020603050405020304" pitchFamily="18" charset="0"/>
                <a:cs typeface="David" panose="020E0502060401010101" pitchFamily="34" charset="-79"/>
              </a:rPr>
              <a:t>סעיף 5 לחוק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מגדיר התקדמות המצאתית:</a:t>
            </a:r>
            <a:r>
              <a:rPr lang="en-US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he-IL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  <a:p>
            <a:pPr eaLnBrk="1" hangingPunct="1">
              <a:spcBef>
                <a:spcPct val="50000"/>
              </a:spcBef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" התקדמות המצאתית היא התקדמות שאינה נראית כענין המובן מאליו לבעל-מקצוע ממוצע על סמך הידיעות שכבר נתפרסמו, לפני תאריך הבקשה, בדרכים האמורות בסעיף 4".</a:t>
            </a:r>
          </a:p>
          <a:p>
            <a:pPr eaLnBrk="1" hangingPunct="1">
              <a:spcBef>
                <a:spcPct val="50000"/>
              </a:spcBef>
            </a:pPr>
            <a:endParaRPr lang="he-IL" altLang="en-US" sz="2000">
              <a:latin typeface="Times New Roman" panose="02020603050405020304" pitchFamily="18" charset="0"/>
              <a:cs typeface="David" panose="020E0502060401010101" pitchFamily="34" charset="-79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David" panose="020E0502060401010101" pitchFamily="34" charset="-79"/>
                <a:sym typeface="Wingdings" panose="05000000000000000000" pitchFamily="2" charset="2"/>
              </a:rPr>
              <a:t>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  <a:sym typeface="Wingdings" panose="05000000000000000000" pitchFamily="2" charset="2"/>
              </a:rPr>
              <a:t> יש צורך להראות כי ההמצאה מהווה </a:t>
            </a:r>
            <a:r>
              <a:rPr lang="he-IL" altLang="en-US" sz="2800" u="sng">
                <a:latin typeface="Times New Roman" panose="02020603050405020304" pitchFamily="18" charset="0"/>
                <a:cs typeface="David" panose="020E0502060401010101" pitchFamily="34" charset="-79"/>
                <a:sym typeface="Wingdings" panose="05000000000000000000" pitchFamily="2" charset="2"/>
              </a:rPr>
              <a:t>צעד קדימה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  <a:sym typeface="Wingdings" panose="05000000000000000000" pitchFamily="2" charset="2"/>
              </a:rPr>
              <a:t> מעבר לידע הקיים, ויש בה </a:t>
            </a:r>
            <a:r>
              <a:rPr lang="he-IL" altLang="en-US" sz="2800" u="sng">
                <a:latin typeface="Times New Roman" panose="02020603050405020304" pitchFamily="18" charset="0"/>
                <a:cs typeface="David" panose="020E0502060401010101" pitchFamily="34" charset="-79"/>
                <a:sym typeface="Wingdings" panose="05000000000000000000" pitchFamily="2" charset="2"/>
              </a:rPr>
              <a:t>ניצוץ המצאתי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  <a:sym typeface="Wingdings" panose="05000000000000000000" pitchFamily="2" charset="2"/>
              </a:rPr>
              <a:t>. </a:t>
            </a:r>
            <a:endParaRPr lang="en-US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26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Patent Type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824412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en-US" sz="1800" b="1" dirty="0" smtClean="0"/>
              <a:t>Type A- Generic technology patents</a:t>
            </a:r>
          </a:p>
          <a:p>
            <a:pPr algn="l" rtl="0"/>
            <a:r>
              <a:rPr lang="en-US" sz="1800" dirty="0" smtClean="0"/>
              <a:t>Applicable to a wide range of technologies and markets</a:t>
            </a:r>
          </a:p>
          <a:p>
            <a:pPr algn="l" rtl="0"/>
            <a:r>
              <a:rPr lang="en-US" sz="1800" dirty="0" smtClean="0"/>
              <a:t>May block out a significant market ( i.e. one cannot compete in that market w/o infringing)</a:t>
            </a:r>
          </a:p>
          <a:p>
            <a:pPr algn="l" rtl="0"/>
            <a:r>
              <a:rPr lang="en-US" sz="1800" dirty="0" smtClean="0"/>
              <a:t>Might become a key patent if adopted in the future by a standard</a:t>
            </a:r>
          </a:p>
          <a:p>
            <a:pPr algn="l" rtl="0"/>
            <a:r>
              <a:rPr lang="en-US" sz="1800" dirty="0" smtClean="0"/>
              <a:t>Not obligated to RAND (If not on the standard)</a:t>
            </a:r>
          </a:p>
          <a:p>
            <a:pPr algn="l" rtl="0">
              <a:buFont typeface="Wingdings" pitchFamily="2" charset="2"/>
              <a:buNone/>
            </a:pPr>
            <a:r>
              <a:rPr lang="en-US" sz="1800" b="1" dirty="0" smtClean="0"/>
              <a:t>Type B-Standard-related patents</a:t>
            </a:r>
          </a:p>
          <a:p>
            <a:pPr algn="l" rtl="0"/>
            <a:r>
              <a:rPr lang="en-US" sz="1800" dirty="0" smtClean="0"/>
              <a:t>High probability of use and easy to show infringement</a:t>
            </a:r>
          </a:p>
          <a:p>
            <a:pPr algn="l" rtl="0"/>
            <a:r>
              <a:rPr lang="en-US" sz="1800" dirty="0" smtClean="0"/>
              <a:t>Does not generate significant pressure if under RAND obligation or licensed through a pool</a:t>
            </a:r>
          </a:p>
          <a:p>
            <a:pPr algn="l" rtl="0">
              <a:buFont typeface="Wingdings" pitchFamily="2" charset="2"/>
              <a:buNone/>
            </a:pPr>
            <a:r>
              <a:rPr lang="en-US" sz="1800" b="1" dirty="0" smtClean="0"/>
              <a:t>Type C-Product Technology related</a:t>
            </a:r>
          </a:p>
          <a:p>
            <a:pPr algn="l" rtl="0"/>
            <a:r>
              <a:rPr lang="en-US" sz="1800" dirty="0" smtClean="0"/>
              <a:t>A patent that acts as a significant obstacle to competition, but can be overcome, for example, by more expensive device, additional R&amp;D</a:t>
            </a:r>
          </a:p>
          <a:p>
            <a:pPr algn="l" rtl="0"/>
            <a:r>
              <a:rPr lang="en-US" sz="1800" dirty="0" smtClean="0"/>
              <a:t>Serves prestige, low likelihood of use by others or assertion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9632" y="6049059"/>
            <a:ext cx="70567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/>
              <a:t>© Copyright  - Naomi Assia &amp; Co. – Law Offices, Patent Attorney’s and Notary</a:t>
            </a:r>
          </a:p>
        </p:txBody>
      </p:sp>
      <p:pic>
        <p:nvPicPr>
          <p:cNvPr id="5" name="Picture 4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What to file?-Suggested policy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en-US" sz="2000" b="1" dirty="0" smtClean="0"/>
              <a:t>File mainly type A and B patent applications</a:t>
            </a:r>
          </a:p>
          <a:p>
            <a:pPr algn="l" rtl="0">
              <a:buFont typeface="Wingdings" pitchFamily="2" charset="2"/>
              <a:buNone/>
            </a:pPr>
            <a:endParaRPr lang="en-US" sz="2000" b="1" dirty="0" smtClean="0"/>
          </a:p>
          <a:p>
            <a:pPr algn="l" rtl="0"/>
            <a:r>
              <a:rPr lang="en-US" sz="2000" dirty="0" smtClean="0"/>
              <a:t>File patent applications on mainstream of your technology roadmap;</a:t>
            </a:r>
          </a:p>
          <a:p>
            <a:pPr algn="l" rtl="0"/>
            <a:r>
              <a:rPr lang="en-US" sz="2000" dirty="0" smtClean="0"/>
              <a:t>File patent applications on your competitors technology present and future fields;</a:t>
            </a:r>
          </a:p>
          <a:p>
            <a:pPr algn="l" rtl="0"/>
            <a:r>
              <a:rPr lang="en-US" sz="2000" dirty="0" smtClean="0"/>
              <a:t>Focus on standards related patent applications (i.e. “Essential patents”)</a:t>
            </a:r>
          </a:p>
          <a:p>
            <a:pPr algn="l" rtl="0"/>
            <a:r>
              <a:rPr lang="en-US" sz="2000" dirty="0" smtClean="0"/>
              <a:t>Essential Patent applications defined as applications which are likely to become mandatory features standards</a:t>
            </a:r>
          </a:p>
          <a:p>
            <a:pPr algn="l" rtl="0"/>
            <a:r>
              <a:rPr lang="en-US" sz="2000" dirty="0" smtClean="0"/>
              <a:t>Filing only patent applications that may be enforced;</a:t>
            </a:r>
          </a:p>
          <a:p>
            <a:pPr algn="l" rtl="0"/>
            <a:r>
              <a:rPr lang="en-US" sz="2000" dirty="0" smtClean="0"/>
              <a:t>Filing broad claim patents according to future roadmap.</a:t>
            </a:r>
          </a:p>
          <a:p>
            <a:pPr algn="ctr" rtl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000" b="1" dirty="0"/>
              <a:t>© Copyright  - Naomi Assia &amp; Co. – Law Offices, Patent Attorney’s and Notary</a:t>
            </a:r>
          </a:p>
          <a:p>
            <a:pPr algn="l" rtl="0">
              <a:buFont typeface="Wingdings" pitchFamily="2" charset="2"/>
              <a:buNone/>
            </a:pPr>
            <a:endParaRPr lang="en-US" sz="1800" dirty="0" smtClean="0"/>
          </a:p>
        </p:txBody>
      </p:sp>
      <p:pic>
        <p:nvPicPr>
          <p:cNvPr id="4" name="Picture 3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 to file?- National filing: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None/>
              <a:defRPr/>
            </a:pPr>
            <a:r>
              <a:rPr lang="en-US" b="1" dirty="0" smtClean="0"/>
              <a:t>Filing according to patent categorization:</a:t>
            </a:r>
          </a:p>
          <a:p>
            <a:pPr algn="l" rtl="0">
              <a:buFont typeface="Wingdings" pitchFamily="2" charset="2"/>
              <a:buNone/>
              <a:defRPr/>
            </a:pPr>
            <a:endParaRPr lang="en-US" b="1" dirty="0" smtClean="0"/>
          </a:p>
          <a:p>
            <a:pPr algn="l" rtl="0">
              <a:defRPr/>
            </a:pPr>
            <a:r>
              <a:rPr lang="en-US" dirty="0" smtClean="0"/>
              <a:t>For Type A &amp; B patents (i.e. Blocking and Essential/OPA patents):</a:t>
            </a:r>
          </a:p>
          <a:p>
            <a:pPr lvl="1" algn="l" rtl="0">
              <a:defRPr/>
            </a:pPr>
            <a:r>
              <a:rPr lang="en-US" sz="1800" dirty="0" smtClean="0">
                <a:ea typeface="+mn-ea"/>
              </a:rPr>
              <a:t>Country of sale (and if identified as Essential patent-also Country of production)</a:t>
            </a:r>
          </a:p>
          <a:p>
            <a:pPr lvl="1" algn="l" rtl="0">
              <a:defRPr/>
            </a:pPr>
            <a:r>
              <a:rPr lang="en-US" sz="1800" dirty="0" smtClean="0">
                <a:ea typeface="+mn-ea"/>
              </a:rPr>
              <a:t>Where your current and future competitors and main threats sale</a:t>
            </a:r>
          </a:p>
          <a:p>
            <a:pPr algn="l" rtl="0">
              <a:defRPr/>
            </a:pPr>
            <a:r>
              <a:rPr lang="en-US" dirty="0" smtClean="0"/>
              <a:t>For Category C (i.e. future core technology):</a:t>
            </a:r>
          </a:p>
          <a:p>
            <a:pPr lvl="1" algn="l" rtl="0">
              <a:defRPr/>
            </a:pPr>
            <a:r>
              <a:rPr lang="en-US" sz="1800" dirty="0" smtClean="0">
                <a:ea typeface="+mn-ea"/>
              </a:rPr>
              <a:t>US/IL only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7704" y="5949280"/>
            <a:ext cx="5178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/>
              <a:t>© Copyright  - Naomi Assia &amp; Co. – Law Offices, Patent Attorney’s and Notary</a:t>
            </a:r>
          </a:p>
        </p:txBody>
      </p:sp>
      <p:pic>
        <p:nvPicPr>
          <p:cNvPr id="5" name="Picture 4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Patent filing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000" dirty="0" smtClean="0"/>
              <a:t>Invention definition </a:t>
            </a:r>
          </a:p>
          <a:p>
            <a:pPr lvl="1" algn="l" rtl="0"/>
            <a:r>
              <a:rPr lang="en-US" sz="2000" dirty="0" smtClean="0"/>
              <a:t>Define the scope of your invention</a:t>
            </a:r>
          </a:p>
          <a:p>
            <a:pPr lvl="1" algn="l" rtl="0"/>
            <a:r>
              <a:rPr lang="en-US" sz="2000" dirty="0" smtClean="0"/>
              <a:t>According to the IID</a:t>
            </a:r>
          </a:p>
          <a:p>
            <a:pPr lvl="1" algn="l" rtl="0"/>
            <a:r>
              <a:rPr lang="en-US" sz="2000" dirty="0" smtClean="0"/>
              <a:t>Prior art search</a:t>
            </a:r>
          </a:p>
          <a:p>
            <a:pPr algn="l" rtl="0"/>
            <a:r>
              <a:rPr lang="en-US" sz="2000" dirty="0" smtClean="0"/>
              <a:t>Choose a professional Patent Attorney</a:t>
            </a:r>
          </a:p>
          <a:p>
            <a:pPr lvl="1" algn="l" rtl="0"/>
            <a:r>
              <a:rPr lang="en-US" sz="2000" dirty="0" smtClean="0"/>
              <a:t>US attorneys Vs IL attorneys</a:t>
            </a:r>
          </a:p>
          <a:p>
            <a:pPr lvl="1" algn="l" rtl="0"/>
            <a:r>
              <a:rPr lang="en-US" sz="2000" dirty="0" smtClean="0"/>
              <a:t>In-house patent attorney</a:t>
            </a:r>
          </a:p>
          <a:p>
            <a:pPr lvl="1" algn="l" rtl="0"/>
            <a:r>
              <a:rPr lang="en-US" sz="2000" dirty="0" smtClean="0"/>
              <a:t>Long term relations </a:t>
            </a:r>
          </a:p>
          <a:p>
            <a:pPr algn="l" rtl="0"/>
            <a:r>
              <a:rPr lang="en-US" sz="2000" dirty="0" smtClean="0"/>
              <a:t>Review before filing</a:t>
            </a:r>
          </a:p>
          <a:p>
            <a:pPr algn="l" rtl="0"/>
            <a:r>
              <a:rPr lang="en-US" sz="2000" dirty="0" smtClean="0"/>
              <a:t>Preference to full drafted patent</a:t>
            </a:r>
          </a:p>
          <a:p>
            <a:pPr algn="l" rtl="0"/>
            <a:r>
              <a:rPr lang="en-US" sz="2000" dirty="0" smtClean="0"/>
              <a:t>Fast Track filing procedure</a:t>
            </a:r>
          </a:p>
          <a:p>
            <a:pPr lvl="1"/>
            <a:endParaRPr lang="en-US" dirty="0" smtClean="0"/>
          </a:p>
          <a:p>
            <a:pPr lvl="1"/>
            <a:endParaRPr lang="en-US" sz="1000" b="1" dirty="0" smtClean="0"/>
          </a:p>
          <a:p>
            <a:pPr marL="457200" lvl="1" indent="0" algn="ctr">
              <a:buNone/>
            </a:pPr>
            <a:r>
              <a:rPr lang="en-US" sz="1000" b="1" dirty="0" smtClean="0"/>
              <a:t>© </a:t>
            </a:r>
            <a:r>
              <a:rPr lang="en-US" sz="1000" b="1" dirty="0"/>
              <a:t>Copyright  - Naomi Assia &amp; Co. – Law Offices, Patent Attorney’s and Notary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Fast Track 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7772400" cy="4530725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en-US" dirty="0" smtClean="0"/>
              <a:t>	In some cases (e.g. prior to a Standard Committee contribution, or prior to an interaction with another company, or when the invention is highly important), there is a clear necessity in protecting the invention by filing a patent application ASAP (provisional or non-provisional) -&gt; in such cases the invention will be forwarded directly to the comprehensive prior art search stage.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9712" y="5764897"/>
            <a:ext cx="49320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/>
              <a:t>© Copyright  - Naomi Assia &amp; Co. – Law Offices, Patent Attorney’s and Notary</a:t>
            </a:r>
          </a:p>
        </p:txBody>
      </p:sp>
      <p:pic>
        <p:nvPicPr>
          <p:cNvPr id="5" name="Picture 4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Patent Prosecution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042988" y="1628775"/>
            <a:ext cx="7772400" cy="4530725"/>
          </a:xfrm>
        </p:spPr>
        <p:txBody>
          <a:bodyPr/>
          <a:lstStyle/>
          <a:p>
            <a:pPr algn="l" rtl="0"/>
            <a:r>
              <a:rPr lang="en-US" smtClean="0"/>
              <a:t>Patent interviews</a:t>
            </a:r>
          </a:p>
          <a:p>
            <a:pPr algn="l" rtl="0"/>
            <a:r>
              <a:rPr lang="en-US" smtClean="0"/>
              <a:t>Amend the claims according to Prior Claim mapping to standards and technology</a:t>
            </a:r>
          </a:p>
          <a:p>
            <a:pPr algn="l" rtl="0"/>
            <a:r>
              <a:rPr lang="en-US" smtClean="0"/>
              <a:t>File  patent continuations –keep your patent alive</a:t>
            </a:r>
          </a:p>
          <a:p>
            <a:pPr algn="l" rtl="0"/>
            <a:r>
              <a:rPr lang="en-US" smtClean="0"/>
              <a:t>Consistent in worldwide OA responses</a:t>
            </a:r>
          </a:p>
          <a:p>
            <a:pPr algn="l" rtl="0"/>
            <a:r>
              <a:rPr lang="en-US" smtClean="0"/>
              <a:t>Never send an abandon letter </a:t>
            </a:r>
          </a:p>
          <a:p>
            <a:pPr algn="l" rtl="0"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1691680" y="5661248"/>
            <a:ext cx="51480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/>
              <a:t>© Copyright  - Naomi Assia &amp; Co. – Law Offices, Patent Attorney’s and Notary</a:t>
            </a:r>
          </a:p>
        </p:txBody>
      </p:sp>
      <p:pic>
        <p:nvPicPr>
          <p:cNvPr id="5" name="Picture 4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400" b="1" dirty="0">
                <a:solidFill>
                  <a:schemeClr val="tx1">
                    <a:alpha val="1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סימני מסחר</a:t>
            </a:r>
            <a:endParaRPr lang="en-US" sz="4400" b="1" dirty="0">
              <a:solidFill>
                <a:schemeClr val="tx1">
                  <a:alpha val="10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3912840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042988" y="1773238"/>
            <a:ext cx="7643812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en-US" sz="2800" b="1" u="sng">
                <a:solidFill>
                  <a:schemeClr val="hlink"/>
                </a:solidFill>
                <a:latin typeface="Tahoma" panose="020B0604030504040204" pitchFamily="34" charset="0"/>
                <a:cs typeface="David" panose="020E0502060401010101" pitchFamily="34" charset="-79"/>
              </a:rPr>
              <a:t>סימן: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"אותיות, ספרות, מלים, דמויות או אותות אחרים או צירופם של אלה, בשני ממדים או בשלושה"</a:t>
            </a:r>
            <a:r>
              <a:rPr lang="en-US" altLang="en-US" sz="2800">
                <a:latin typeface="Tahoma" panose="020B0604030504040204" pitchFamily="34" charset="0"/>
                <a:cs typeface="David" panose="020E0502060401010101" pitchFamily="34" charset="-79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he-IL" altLang="en-US" sz="800">
              <a:latin typeface="Tahoma" panose="020B0604030504040204" pitchFamily="34" charset="0"/>
              <a:cs typeface="David" panose="020E0502060401010101" pitchFamily="34" charset="-79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e-IL" altLang="en-US" sz="2800" b="1" u="sng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סימן מסחרי</a:t>
            </a:r>
            <a:r>
              <a:rPr lang="he-IL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: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"סימן המשמש, או מיועד לשמש, לאדם לעניין הטובין שהוא מייצר או סוחר בהם.</a:t>
            </a:r>
          </a:p>
          <a:p>
            <a:pPr algn="just" eaLnBrk="1" hangingPunct="1">
              <a:spcBef>
                <a:spcPct val="50000"/>
              </a:spcBef>
            </a:pPr>
            <a:endParaRPr lang="he-IL" altLang="en-US" sz="800">
              <a:latin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e-IL" altLang="en-US" sz="2800" b="1" u="sng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כשרות לסימן מסחר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: סימן מסחר כשר לרישום הוא סימן בעל </a:t>
            </a:r>
            <a:r>
              <a:rPr lang="he-IL" altLang="en-US" sz="2800" b="1">
                <a:latin typeface="Times New Roman" panose="02020603050405020304" pitchFamily="18" charset="0"/>
                <a:cs typeface="David" panose="020E0502060401010101" pitchFamily="34" charset="-79"/>
              </a:rPr>
              <a:t>אופי מבחין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, היינו סימן שיש בו כדי להבחין בין הטובין של בעל הסימן לבין הטובין של אחרים.</a:t>
            </a:r>
            <a:endParaRPr lang="en-US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88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76375" y="6248400"/>
            <a:ext cx="6119813" cy="457200"/>
          </a:xfrm>
          <a:noFill/>
        </p:spPr>
        <p:txBody>
          <a:bodyPr/>
          <a:lstStyle/>
          <a:p>
            <a:r>
              <a:rPr lang="en-US" b="1" smtClean="0">
                <a:latin typeface="Arial" pitchFamily="34" charset="0"/>
                <a:cs typeface="Arial" pitchFamily="34" charset="0"/>
              </a:rPr>
              <a:t>© Copyright  - Naomi Assia &amp; Co. – Law Offices, Patent Attorney’s and Notary</a:t>
            </a:r>
          </a:p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Rectangle 3"/>
          <p:cNvSpPr/>
          <p:nvPr/>
        </p:nvSpPr>
        <p:spPr>
          <a:xfrm>
            <a:off x="684213" y="2420938"/>
            <a:ext cx="7920037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אומר נתן </a:t>
            </a:r>
            <a:r>
              <a:rPr lang="he-IL" sz="3200" spc="150" dirty="0" err="1">
                <a:solidFill>
                  <a:schemeClr val="tx2"/>
                </a:solidFill>
                <a:latin typeface="Arial" charset="0"/>
                <a:cs typeface="Arial" charset="0"/>
              </a:rPr>
              <a:t>מירוולד</a:t>
            </a: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 מ-</a:t>
            </a:r>
            <a:r>
              <a:rPr lang="en-US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IV</a:t>
            </a: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: "חברתי נתפסת באופן מוטעה. תוארנו כטרולים. אך כל מה שאומרים עלינו כיום, כבר אמרו בשנות ה- 70 על תעשייה חדשה אז בתחום הקניין הרוחני, תעשיית התוכנה...</a:t>
            </a:r>
          </a:p>
        </p:txBody>
      </p:sp>
      <p:pic>
        <p:nvPicPr>
          <p:cNvPr id="11269" name="Picture 5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algn="ctr" rtl="1" eaLnBrk="1" hangingPunct="1"/>
            <a:r>
              <a:rPr lang="he-IL" altLang="en-US" sz="4400" b="1" dirty="0" smtClean="0">
                <a:cs typeface="David" panose="020E0502060401010101" pitchFamily="34" charset="-79"/>
              </a:rPr>
              <a:t>סימני מסחר - המשך</a:t>
            </a:r>
            <a:endParaRPr lang="en-US" altLang="en-US" sz="4400" b="1" dirty="0" smtClean="0">
              <a:cs typeface="David" panose="020E0502060401010101" pitchFamily="34" charset="-79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55776" y="6248400"/>
            <a:ext cx="3768824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81000" y="2362200"/>
            <a:ext cx="8382000" cy="350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 </a:t>
            </a:r>
            <a:r>
              <a:rPr lang="he-IL" altLang="en-US" sz="2800" b="1">
                <a:latin typeface="Times New Roman" panose="02020603050405020304" pitchFamily="18" charset="0"/>
                <a:cs typeface="David" panose="020E0502060401010101" pitchFamily="34" charset="-79"/>
              </a:rPr>
              <a:t>סיווג המוצר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: תקנות סימני המסחר דורשות ממבקש הסימן לסווג את המוצר על פי מספר קטגוריות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, בהתאם למוצר עליו רוצה המבקש לרשום את הסימן.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 </a:t>
            </a:r>
            <a:r>
              <a:rPr lang="he-IL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תוקף: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תוקפו של הסימן הרשום הוא בישראל בלבד.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 </a:t>
            </a:r>
            <a:r>
              <a:rPr lang="he-IL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היקף ההגנה:</a:t>
            </a:r>
            <a:r>
              <a:rPr lang="en-US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הסימן המסחרי מקנה לבעליו זכות לשימוש ייחודי בסימן הרשום, וזכות למנוע שימוש בסימן דומה לגבי מוצרים שבאותו סיווג (מעין מונופול על אותו הסיווג)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endParaRPr lang="en-US" altLang="en-US" sz="2800">
              <a:latin typeface="Tahoma" panose="020B0604030504040204" pitchFamily="34" charset="0"/>
              <a:cs typeface="David" panose="020E0502060401010101" pitchFamily="34" charset="-79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251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algn="ctr" rtl="1" eaLnBrk="1" hangingPunct="1"/>
            <a:r>
              <a:rPr lang="he-IL" altLang="en-US" sz="4400" b="1" smtClean="0">
                <a:cs typeface="David" panose="020E0502060401010101" pitchFamily="34" charset="-79"/>
              </a:rPr>
              <a:t>הליך רישום סימן מסחר</a:t>
            </a:r>
            <a:endParaRPr lang="en-US" altLang="en-US" sz="4400" b="1" smtClean="0">
              <a:cs typeface="David" panose="020E0502060401010101" pitchFamily="34" charset="-79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27784" y="6164263"/>
            <a:ext cx="4392488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3058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בחינת הבקשה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:</a:t>
            </a:r>
            <a:r>
              <a:rPr lang="en-US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הרשם בוחן האם הסימן כשיר לרישום </a:t>
            </a:r>
          </a:p>
          <a:p>
            <a:pPr lvl="1" eaLnBrk="1" hangingPunct="1">
              <a:spcBef>
                <a:spcPct val="50000"/>
              </a:spcBef>
              <a:buClr>
                <a:srgbClr val="008260"/>
              </a:buClr>
              <a:buFontTx/>
              <a:buChar char="•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 הסימן אינו כשיר לרישום אם הוא אינו בעל אופי מבחין, או שיש בו כדי להטעות את הציבור או לגרום לתחרות בלתי הוגנת 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קיבול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:</a:t>
            </a:r>
            <a:r>
              <a:rPr lang="en-US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במידה והסימן קובל,  הסימן מתפרסם להתנגדויות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התנגדות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:</a:t>
            </a:r>
            <a:r>
              <a:rPr lang="en-US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ניתן להתנגד לסימן תוך 3 חודשים מיום הפרסום.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 b="1">
                <a:latin typeface="Tahoma" panose="020B0604030504040204" pitchFamily="34" charset="0"/>
                <a:cs typeface="David" panose="020E0502060401010101" pitchFamily="34" charset="-79"/>
              </a:rPr>
              <a:t>רישום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:</a:t>
            </a:r>
            <a:r>
              <a:rPr lang="en-US" altLang="en-US" sz="2800">
                <a:latin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en-US" sz="2800">
                <a:latin typeface="Tahoma" panose="020B0604030504040204" pitchFamily="34" charset="0"/>
                <a:cs typeface="David" panose="020E0502060401010101" pitchFamily="34" charset="-79"/>
              </a:rPr>
              <a:t>במידה ולא הוגשה התנגדות, או שהוגשה התנגדות והוחלט בה לטובת המבקש – ירשום הרשם את סימן המסחר  </a:t>
            </a:r>
            <a:endParaRPr lang="en-US" altLang="en-US" sz="2800">
              <a:latin typeface="Tahoma" panose="020B0604030504040204" pitchFamily="34" charset="0"/>
              <a:cs typeface="David" panose="020E0502060401010101" pitchFamily="34" charset="-79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037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9117" y="360645"/>
            <a:ext cx="7772400" cy="1143000"/>
          </a:xfrm>
        </p:spPr>
        <p:txBody>
          <a:bodyPr/>
          <a:lstStyle/>
          <a:p>
            <a:pPr lvl="0" algn="ctr"/>
            <a:r>
              <a:rPr lang="en-US" altLang="en-US" sz="4000" dirty="0" smtClean="0" bmk="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US" altLang="en-US" sz="4000" dirty="0" smtClean="0" bmk="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altLang="en-US" sz="3600" b="1" dirty="0" bmk="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Intangible Assets = 80% of S&amp;P 500 Market Value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3085" name="Content Placeholder 30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472286"/>
              </p:ext>
            </p:extLst>
          </p:nvPr>
        </p:nvGraphicFramePr>
        <p:xfrm>
          <a:off x="3352800" y="1844824"/>
          <a:ext cx="2981325" cy="15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1325"/>
              </a:tblGrid>
              <a:tr h="1524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Components of S&amp;P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Market Value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ea typeface="Times New Roman" panose="02020603050405020304" pitchFamily="18" charset="0"/>
                        <a:cs typeface="Constantia" panose="020306020503060303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5112568" cy="457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© Copyright  - Naomi Assia &amp; Co. – Law Offices, Patent Attorney’s and Notary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83568" y="417790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86" name="Rectangle 20"/>
          <p:cNvSpPr>
            <a:spLocks noChangeArrowheads="1"/>
          </p:cNvSpPr>
          <p:nvPr/>
        </p:nvSpPr>
        <p:spPr bwMode="auto">
          <a:xfrm>
            <a:off x="42863" y="-194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100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61039"/>
            <a:ext cx="6116638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3" name="TextBox 3102"/>
          <p:cNvSpPr txBox="1"/>
          <p:nvPr/>
        </p:nvSpPr>
        <p:spPr>
          <a:xfrm>
            <a:off x="2013695" y="53732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100" dirty="0" smtClean="0"/>
              <a:t>       </a:t>
            </a:r>
            <a:r>
              <a:rPr lang="en-US" sz="1000" dirty="0" smtClean="0"/>
              <a:t>1975	              1985                               1995                                2005                         2010</a:t>
            </a:r>
            <a:r>
              <a:rPr lang="en-US" sz="1100" dirty="0" smtClean="0"/>
              <a:t>	</a:t>
            </a:r>
            <a:endParaRPr lang="en-US" sz="1100" dirty="0"/>
          </a:p>
        </p:txBody>
      </p:sp>
      <p:sp>
        <p:nvSpPr>
          <p:cNvPr id="3104" name="TextBox 3103"/>
          <p:cNvSpPr txBox="1"/>
          <p:nvPr/>
        </p:nvSpPr>
        <p:spPr>
          <a:xfrm>
            <a:off x="1071085" y="2638211"/>
            <a:ext cx="57606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000" dirty="0" smtClean="0"/>
              <a:t>100%</a:t>
            </a:r>
          </a:p>
          <a:p>
            <a:pPr algn="l" rtl="0"/>
            <a:endParaRPr lang="en-US" sz="1000" dirty="0"/>
          </a:p>
          <a:p>
            <a:pPr algn="l" rtl="0"/>
            <a:endParaRPr lang="en-US" sz="1000" dirty="0" smtClean="0"/>
          </a:p>
          <a:p>
            <a:pPr algn="l" rtl="0"/>
            <a:r>
              <a:rPr lang="en-US" sz="1000" dirty="0" smtClean="0"/>
              <a:t>80%</a:t>
            </a:r>
          </a:p>
          <a:p>
            <a:pPr algn="l" rtl="0"/>
            <a:endParaRPr lang="en-US" sz="1000" dirty="0"/>
          </a:p>
          <a:p>
            <a:pPr algn="l" rtl="0"/>
            <a:endParaRPr lang="en-US" sz="1000" dirty="0" smtClean="0"/>
          </a:p>
          <a:p>
            <a:pPr algn="l" rtl="0"/>
            <a:r>
              <a:rPr lang="en-US" sz="1000" dirty="0" smtClean="0"/>
              <a:t>60%</a:t>
            </a:r>
          </a:p>
          <a:p>
            <a:pPr algn="l" rtl="0"/>
            <a:endParaRPr lang="en-US" sz="1000" dirty="0"/>
          </a:p>
          <a:p>
            <a:pPr algn="l" rtl="0"/>
            <a:endParaRPr lang="en-US" sz="1000" dirty="0" smtClean="0"/>
          </a:p>
          <a:p>
            <a:pPr algn="l" rtl="0"/>
            <a:r>
              <a:rPr lang="en-US" sz="1000" dirty="0" smtClean="0"/>
              <a:t>40%</a:t>
            </a:r>
          </a:p>
          <a:p>
            <a:pPr algn="l" rtl="0"/>
            <a:endParaRPr lang="en-US" sz="1000" dirty="0"/>
          </a:p>
          <a:p>
            <a:pPr algn="l" rtl="0"/>
            <a:endParaRPr lang="en-US" sz="1000" dirty="0" smtClean="0"/>
          </a:p>
          <a:p>
            <a:pPr algn="l" rtl="0"/>
            <a:r>
              <a:rPr lang="en-US" sz="1000" dirty="0" smtClean="0"/>
              <a:t>20%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  <p:sp>
        <p:nvSpPr>
          <p:cNvPr id="3105" name="TextBox 3104"/>
          <p:cNvSpPr txBox="1"/>
          <p:nvPr/>
        </p:nvSpPr>
        <p:spPr>
          <a:xfrm>
            <a:off x="3491880" y="5826196"/>
            <a:ext cx="1122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000" dirty="0" smtClean="0"/>
              <a:t>Tangible Assets</a:t>
            </a:r>
            <a:endParaRPr lang="en-US" sz="1000" dirty="0"/>
          </a:p>
        </p:txBody>
      </p:sp>
      <p:sp>
        <p:nvSpPr>
          <p:cNvPr id="3106" name="TextBox 3105"/>
          <p:cNvSpPr txBox="1"/>
          <p:nvPr/>
        </p:nvSpPr>
        <p:spPr>
          <a:xfrm>
            <a:off x="2873128" y="5835891"/>
            <a:ext cx="504056" cy="18481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993289" y="5852990"/>
            <a:ext cx="504056" cy="184814"/>
          </a:xfrm>
          <a:prstGeom prst="rect">
            <a:avLst/>
          </a:prstGeom>
          <a:solidFill>
            <a:srgbClr val="CC9900"/>
          </a:solidFill>
          <a:ln w="3175">
            <a:solidFill>
              <a:schemeClr val="tx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763108" y="5835891"/>
            <a:ext cx="13291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000" dirty="0" smtClean="0"/>
              <a:t>Intangible Assets</a:t>
            </a:r>
            <a:endParaRPr lang="en-US" sz="1000" dirty="0"/>
          </a:p>
        </p:txBody>
      </p:sp>
      <p:sp>
        <p:nvSpPr>
          <p:cNvPr id="3111" name="TextBox 3110"/>
          <p:cNvSpPr txBox="1"/>
          <p:nvPr/>
        </p:nvSpPr>
        <p:spPr>
          <a:xfrm>
            <a:off x="704361" y="6088562"/>
            <a:ext cx="2420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900" i="1" dirty="0" smtClean="0"/>
              <a:t>Source: Ocean </a:t>
            </a:r>
            <a:r>
              <a:rPr lang="en-US" sz="900" i="1" dirty="0" err="1" smtClean="0"/>
              <a:t>Tomo</a:t>
            </a:r>
            <a:endParaRPr lang="en-US" sz="900" i="1" dirty="0"/>
          </a:p>
        </p:txBody>
      </p:sp>
      <p:pic>
        <p:nvPicPr>
          <p:cNvPr id="74" name="Picture 5" descr="logo Aא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71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2275" y="6248400"/>
            <a:ext cx="5400675" cy="457200"/>
          </a:xfrm>
          <a:noFill/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© Copyright  - Naomi Assia &amp; Co. – Law Offices, Patent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Attorneys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and Notary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pPr algn="ctr">
              <a:defRPr/>
            </a:pPr>
            <a:r>
              <a:rPr lang="he-IL" sz="5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פטנט או מוצר </a:t>
            </a:r>
            <a:endParaRPr lang="en-US" sz="5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ahoma" pitchFamily="34" charset="0"/>
              <a:cs typeface="David" pitchFamily="34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8313" y="2686050"/>
            <a:ext cx="80645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כל זה שייך לתפיסת העולם החדשה מפרידה</a:t>
            </a:r>
          </a:p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בין הפטנט למוצר, בין הרעיון ליישום.</a:t>
            </a:r>
          </a:p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הפטנט ניצב בפני עצמו, כמטבע עובר לסוחר.</a:t>
            </a:r>
          </a:p>
        </p:txBody>
      </p:sp>
      <p:pic>
        <p:nvPicPr>
          <p:cNvPr id="10246" name="Picture 5" descr="logo Aא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40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76375" y="6248400"/>
            <a:ext cx="7667625" cy="457200"/>
          </a:xfrm>
          <a:noFill/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© Copyright  - Naomi Assia &amp; Co. – Law Offices, Patent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Attorneys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and Notary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Rectangle 3"/>
          <p:cNvSpPr/>
          <p:nvPr/>
        </p:nvSpPr>
        <p:spPr>
          <a:xfrm>
            <a:off x="684213" y="2276475"/>
            <a:ext cx="7775575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...כשם שלפני 30 שנים הפרידו את התוכנה מהחומרה והתוכנה הפכה לתעשייה בפני עצמה, כך היום עסק ההמצאות יעבוד טוב יותר אם יופרד מהייצור ויתפתח בעזרת שוק ההון".</a:t>
            </a:r>
          </a:p>
        </p:txBody>
      </p:sp>
      <p:pic>
        <p:nvPicPr>
          <p:cNvPr id="12293" name="Picture 5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19250" y="6248400"/>
            <a:ext cx="6121400" cy="457200"/>
          </a:xfrm>
          <a:noFill/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© Copyright  - Naomi Assia &amp; Co. – Law Offices, Patent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Attorneys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and Notary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Rectangle 3"/>
          <p:cNvSpPr/>
          <p:nvPr/>
        </p:nvSpPr>
        <p:spPr>
          <a:xfrm>
            <a:off x="404813" y="2116138"/>
            <a:ext cx="8353425" cy="2708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הוא מדבר על הפטנט והמוצר שמתקיימים</a:t>
            </a:r>
          </a:p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בשני מסלולים נפרדים:</a:t>
            </a:r>
          </a:p>
          <a:p>
            <a:pPr>
              <a:defRPr/>
            </a:pPr>
            <a:endParaRPr lang="he-IL" sz="1000" spc="15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פטנט חזק לא בהכרח משיג מוצר מוצלח.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הצלחת המוצר תלויה לא פחות בדרישות השוק וביתרון היחסי שלו.</a:t>
            </a:r>
          </a:p>
        </p:txBody>
      </p:sp>
      <p:pic>
        <p:nvPicPr>
          <p:cNvPr id="13317" name="Picture 5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835150" y="6248400"/>
            <a:ext cx="5616575" cy="457200"/>
          </a:xfrm>
          <a:noFill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© Copyright  - Naomi Assia &amp; Co. – Law Offices, Patent Attorney’s and Notary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188" y="2060575"/>
            <a:ext cx="7993062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י. ב. מ. </a:t>
            </a:r>
            <a:r>
              <a:rPr lang="he-IL" sz="3200" spc="15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הגישה לרשום ב-2014 כשבעת אלפים </a:t>
            </a:r>
            <a:r>
              <a:rPr lang="he-IL" sz="3200" spc="150" dirty="0">
                <a:solidFill>
                  <a:schemeClr val="tx2"/>
                </a:solidFill>
                <a:latin typeface="Arial" charset="0"/>
                <a:cs typeface="Arial" charset="0"/>
              </a:rPr>
              <a:t>פטנטים בשנה. מכירות הפטנטים של החברה מהווה כרבע מן ההכנסה השנתית שלה, רווח שהוא כמעט נקי מהוצאות.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7825" y="115888"/>
            <a:ext cx="3094038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logo Aא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החשוב ביותר בהגנת קניין רוחני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סימני מסחר</a:t>
            </a:r>
          </a:p>
          <a:p>
            <a:r>
              <a:rPr lang="he-IL" dirty="0" smtClean="0"/>
              <a:t>פטנטים</a:t>
            </a:r>
          </a:p>
          <a:p>
            <a:r>
              <a:rPr lang="he-IL" dirty="0" smtClean="0"/>
              <a:t>מגדמים</a:t>
            </a:r>
          </a:p>
          <a:p>
            <a:endParaRPr lang="he-IL" dirty="0"/>
          </a:p>
          <a:p>
            <a:pPr marL="0" indent="0">
              <a:buNone/>
            </a:pPr>
            <a:r>
              <a:rPr lang="he-IL" dirty="0" smtClean="0"/>
              <a:t>אותם ניתן לרשום בכל מדינה בה פועלים וההגנה היא כלפי כל צד שלישי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3883496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pic>
        <p:nvPicPr>
          <p:cNvPr id="5" name="Picture 5" descr="logo Aא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949950"/>
            <a:ext cx="579437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029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400" b="1" dirty="0">
                <a:solidFill>
                  <a:schemeClr val="tx1">
                    <a:alpha val="1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דיני פטנטים</a:t>
            </a:r>
            <a:endParaRPr lang="en-US" sz="4400" b="1" dirty="0">
              <a:solidFill>
                <a:schemeClr val="tx1">
                  <a:alpha val="10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27784" y="6248400"/>
            <a:ext cx="3696816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</a:t>
            </a:r>
            <a:r>
              <a:rPr lang="he-IL" dirty="0" smtClean="0"/>
              <a:t>כל </a:t>
            </a:r>
            <a:r>
              <a:rPr lang="he-IL" dirty="0"/>
              <a:t>הזכויות שמורות</a:t>
            </a:r>
            <a:endParaRPr lang="en-US" dirty="0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1066800" y="2133600"/>
            <a:ext cx="7620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914400" y="19812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042988" y="1981200"/>
            <a:ext cx="7796212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941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en-US" sz="3000" b="1" u="sng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הרעיון מאחורי ההגנה ע"י פטנט:</a:t>
            </a:r>
            <a:r>
              <a:rPr lang="en-US" altLang="en-US" sz="3000" b="1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altLang="en-US" sz="3000" b="1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עסקה בין הממציא לחברה - חשיפת האמצאה בתמורה למתן מונופול. </a:t>
            </a:r>
          </a:p>
          <a:p>
            <a:pPr eaLnBrk="1" hangingPunct="1">
              <a:spcBef>
                <a:spcPct val="50000"/>
              </a:spcBef>
            </a:pPr>
            <a:endParaRPr lang="he-IL" altLang="en-US" sz="800">
              <a:latin typeface="Times New Roman" panose="02020603050405020304" pitchFamily="18" charset="0"/>
              <a:cs typeface="David" panose="020E0502060401010101" pitchFamily="34" charset="-79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חשיפת דרכי הביצוע היא החובה המוטלת על מבקש הפטנט והיא מהווה את התמורה </a:t>
            </a:r>
            <a:r>
              <a:rPr lang="en-US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(quid pro quo)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הנדרשת ממי שמבקש לקבל פטנט על המצאתו. </a:t>
            </a:r>
          </a:p>
        </p:txBody>
      </p:sp>
      <p:pic>
        <p:nvPicPr>
          <p:cNvPr id="12295" name="Picture 6" descr="patent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26035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400" b="1" dirty="0">
                <a:solidFill>
                  <a:schemeClr val="tx1">
                    <a:alpha val="1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דיני פטנטים </a:t>
            </a:r>
            <a:endParaRPr lang="en-US" sz="4400" b="1" dirty="0">
              <a:solidFill>
                <a:schemeClr val="tx1">
                  <a:alpha val="10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23728" y="6248400"/>
            <a:ext cx="4200872" cy="457200"/>
          </a:xfrm>
        </p:spPr>
        <p:txBody>
          <a:bodyPr/>
          <a:lstStyle/>
          <a:p>
            <a:pPr>
              <a:defRPr/>
            </a:pPr>
            <a:r>
              <a:rPr lang="he-IL" dirty="0"/>
              <a:t>משרד עו"ד ועורכי פטנטים נעמי אסיא ושות'  כל הזכויות שמורות</a:t>
            </a:r>
            <a:endParaRPr lang="en-US" dirty="0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066800" y="1844675"/>
            <a:ext cx="753745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en-US" sz="2800" b="1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מה נותנת ההגנה על הפטנט ?</a:t>
            </a:r>
            <a:r>
              <a:rPr lang="en-US" altLang="en-US" sz="2800" b="1">
                <a:solidFill>
                  <a:schemeClr val="hlink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he-IL" altLang="en-US" sz="2800" b="1">
              <a:solidFill>
                <a:schemeClr val="hlink"/>
              </a:solidFill>
              <a:latin typeface="Times New Roman" panose="02020603050405020304" pitchFamily="18" charset="0"/>
              <a:cs typeface="David" panose="020E0502060401010101" pitchFamily="34" charset="-79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מונופול לבעל הפטנט לניצול אמצאתו למשך 20 שנה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אפשרות לבעל הפטנט לקבל תמלוגים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חסימת מתחרים וניצול בלעדי של האמצאה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אפשרות לגיוס כספים ואסטרטגיה שיווקית גם בשלב  </a:t>
            </a:r>
            <a:r>
              <a:rPr lang="en-US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patent pending</a:t>
            </a:r>
            <a:r>
              <a:rPr lang="he-IL" altLang="en-US" sz="280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altLang="en-US" sz="280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32463"/>
            <a:ext cx="690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916505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4541</TotalTime>
  <Words>1446</Words>
  <Application>Microsoft Office PowerPoint</Application>
  <PresentationFormat>On-screen Show (4:3)</PresentationFormat>
  <Paragraphs>177</Paragraphs>
  <Slides>22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Constantia</vt:lpstr>
      <vt:lpstr>David</vt:lpstr>
      <vt:lpstr>Tahoma</vt:lpstr>
      <vt:lpstr>Times New Roman</vt:lpstr>
      <vt:lpstr>Wingdings</vt:lpstr>
      <vt:lpstr>Layers</vt:lpstr>
      <vt:lpstr>ClipArt</vt:lpstr>
      <vt:lpstr>Using Patents Early Attracts Investors and Builds Value</vt:lpstr>
      <vt:lpstr>PowerPoint Presentation</vt:lpstr>
      <vt:lpstr>פטנט או מוצר </vt:lpstr>
      <vt:lpstr>PowerPoint Presentation</vt:lpstr>
      <vt:lpstr>PowerPoint Presentation</vt:lpstr>
      <vt:lpstr>PowerPoint Presentation</vt:lpstr>
      <vt:lpstr>החשוב ביותר בהגנת קניין רוחני</vt:lpstr>
      <vt:lpstr>דיני פטנטים</vt:lpstr>
      <vt:lpstr>דיני פטנטים </vt:lpstr>
      <vt:lpstr>הדרישות המהותיות לרישום פטנט</vt:lpstr>
      <vt:lpstr>דרישת החידוש בפטנטים</vt:lpstr>
      <vt:lpstr>התקדמות המצאתית</vt:lpstr>
      <vt:lpstr>Patent Type</vt:lpstr>
      <vt:lpstr>What to file?-Suggested policy </vt:lpstr>
      <vt:lpstr>Where to file?- National filing: </vt:lpstr>
      <vt:lpstr>Patent filing</vt:lpstr>
      <vt:lpstr>Fast Track Procedure</vt:lpstr>
      <vt:lpstr>Patent Prosecution</vt:lpstr>
      <vt:lpstr>סימני מסחר</vt:lpstr>
      <vt:lpstr>סימני מסחר - המשך</vt:lpstr>
      <vt:lpstr>הליך רישום סימן מסחר</vt:lpstr>
      <vt:lpstr> Intangible Assets = 80% of S&amp;P 500 Market Value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ניהול סיכונים בחוזי מחשוב ומערכות מידע</dc:title>
  <dc:creator>Lihi</dc:creator>
  <cp:lastModifiedBy>Office</cp:lastModifiedBy>
  <cp:revision>94</cp:revision>
  <dcterms:created xsi:type="dcterms:W3CDTF">2008-03-23T16:16:31Z</dcterms:created>
  <dcterms:modified xsi:type="dcterms:W3CDTF">2015-02-19T09:40:42Z</dcterms:modified>
</cp:coreProperties>
</file>