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 bookmarkIdSeed="5">
  <p:sldMasterIdLst>
    <p:sldMasterId id="2147483711" r:id="rId1"/>
  </p:sldMasterIdLst>
  <p:notesMasterIdLst>
    <p:notesMasterId r:id="rId24"/>
  </p:notesMasterIdLst>
  <p:handoutMasterIdLst>
    <p:handoutMasterId r:id="rId25"/>
  </p:handoutMasterIdLst>
  <p:sldIdLst>
    <p:sldId id="567" r:id="rId2"/>
    <p:sldId id="557" r:id="rId3"/>
    <p:sldId id="590" r:id="rId4"/>
    <p:sldId id="556" r:id="rId5"/>
    <p:sldId id="558" r:id="rId6"/>
    <p:sldId id="560" r:id="rId7"/>
    <p:sldId id="600" r:id="rId8"/>
    <p:sldId id="594" r:id="rId9"/>
    <p:sldId id="595" r:id="rId10"/>
    <p:sldId id="596" r:id="rId11"/>
    <p:sldId id="597" r:id="rId12"/>
    <p:sldId id="598" r:id="rId13"/>
    <p:sldId id="587" r:id="rId14"/>
    <p:sldId id="588" r:id="rId15"/>
    <p:sldId id="589" r:id="rId16"/>
    <p:sldId id="583" r:id="rId17"/>
    <p:sldId id="586" r:id="rId18"/>
    <p:sldId id="584" r:id="rId19"/>
    <p:sldId id="592" r:id="rId20"/>
    <p:sldId id="591" r:id="rId21"/>
    <p:sldId id="593" r:id="rId22"/>
    <p:sldId id="599" r:id="rId23"/>
  </p:sldIdLst>
  <p:sldSz cx="9144000" cy="6858000" type="screen4x3"/>
  <p:notesSz cx="6797675" cy="9926638"/>
  <p:defaultTextStyle>
    <a:defPPr>
      <a:defRPr lang="he-IL"/>
    </a:defPPr>
    <a:lvl1pPr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9900"/>
    <a:srgbClr val="660033"/>
    <a:srgbClr val="ECEBFF"/>
    <a:srgbClr val="F4F3FF"/>
    <a:srgbClr val="D1CFFF"/>
    <a:srgbClr val="4239F9"/>
    <a:srgbClr val="FFCC99"/>
    <a:srgbClr val="FFFFCC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3708" autoAdjust="0"/>
    <p:restoredTop sz="94675" autoAdjust="0"/>
  </p:normalViewPr>
  <p:slideViewPr>
    <p:cSldViewPr>
      <p:cViewPr varScale="1">
        <p:scale>
          <a:sx n="99" d="100"/>
          <a:sy n="99" d="100"/>
        </p:scale>
        <p:origin x="216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5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15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5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851275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he-IL"/>
              <a:t>משרד עורכי דין ועורכי פטנטים נעמי אסיא ושות</a:t>
            </a:r>
            <a:r>
              <a:rPr lang="en-US"/>
              <a:t>'</a:t>
            </a:r>
          </a:p>
        </p:txBody>
      </p:sp>
      <p:sp>
        <p:nvSpPr>
          <p:cNvPr id="135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15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55514F2-6A4D-4C59-8908-52128FEBF645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3940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15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e-IL" noProof="0" smtClean="0"/>
              <a:t>לחץ כדי לערוך סגנונות טקסט של תבנית בסיס</a:t>
            </a:r>
          </a:p>
          <a:p>
            <a:pPr lvl="1"/>
            <a:r>
              <a:rPr lang="he-IL" noProof="0" smtClean="0"/>
              <a:t>רמה שנייה</a:t>
            </a:r>
          </a:p>
          <a:p>
            <a:pPr lvl="2"/>
            <a:r>
              <a:rPr lang="he-IL" noProof="0" smtClean="0"/>
              <a:t>רמה שלישית</a:t>
            </a:r>
          </a:p>
          <a:p>
            <a:pPr lvl="3"/>
            <a:r>
              <a:rPr lang="he-IL" noProof="0" smtClean="0"/>
              <a:t>רמה רביעית</a:t>
            </a:r>
          </a:p>
          <a:p>
            <a:pPr lvl="4"/>
            <a:r>
              <a:rPr lang="he-IL" noProof="0" smtClean="0"/>
              <a:t>רמה חמישית</a:t>
            </a:r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851275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he-IL"/>
              <a:t>משרד עורכי דין ועורכי פטנטים נעמי אסיא ושות</a:t>
            </a:r>
            <a:r>
              <a:rPr lang="en-US"/>
              <a:t>'</a:t>
            </a:r>
          </a:p>
        </p:txBody>
      </p:sp>
      <p:sp>
        <p:nvSpPr>
          <p:cNvPr id="225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15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6ACE352B-7E80-4877-9B04-ED6CBE2E2B8F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721378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he-IL" smtClean="0">
                <a:latin typeface="Arial" pitchFamily="34" charset="0"/>
                <a:cs typeface="Arial" pitchFamily="34" charset="0"/>
              </a:rPr>
              <a:t>משרד עורכי דין ועורכי פטנטים נעמי אסיא ושות</a:t>
            </a:r>
            <a:r>
              <a:rPr lang="en-US" smtClean="0">
                <a:latin typeface="Arial" pitchFamily="34" charset="0"/>
                <a:cs typeface="Arial" pitchFamily="34" charset="0"/>
              </a:rPr>
              <a:t>'</a:t>
            </a:r>
          </a:p>
        </p:txBody>
      </p:sp>
      <p:sp>
        <p:nvSpPr>
          <p:cNvPr id="2662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1597F80-691A-4DB5-B06C-A80153360720}" type="slidenum">
              <a:rPr lang="he-IL" smtClean="0"/>
              <a:pPr/>
              <a:t>1</a:t>
            </a:fld>
            <a:endParaRPr lang="en-US" smtClean="0"/>
          </a:p>
        </p:txBody>
      </p:sp>
      <p:sp>
        <p:nvSpPr>
          <p:cNvPr id="2662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05433948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he-IL" altLang="en-US" smtClean="0"/>
              <a:t>משרד עורכי דין ועורכי פטנטים נעמי אסיא ושות'</a:t>
            </a:r>
            <a:endParaRPr lang="en-US" altLang="en-US" smtClean="0"/>
          </a:p>
        </p:txBody>
      </p:sp>
      <p:sp>
        <p:nvSpPr>
          <p:cNvPr id="7885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0C958126-5DDB-4A26-8CD8-5EF0675FEFAF}" type="slidenum">
              <a:rPr lang="he-IL" altLang="en-US"/>
              <a:pPr eaLnBrk="1" hangingPunct="1"/>
              <a:t>21</a:t>
            </a:fld>
            <a:endParaRPr lang="en-US" altLang="en-US"/>
          </a:p>
        </p:txBody>
      </p:sp>
      <p:sp>
        <p:nvSpPr>
          <p:cNvPr id="7885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463" y="4714875"/>
            <a:ext cx="4984750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03270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he-IL" smtClean="0">
                <a:latin typeface="Arial" pitchFamily="34" charset="0"/>
                <a:cs typeface="Arial" pitchFamily="34" charset="0"/>
              </a:rPr>
              <a:t>משרד עורכי דין ועורכי פטנטים נעמי אסיא ושות'</a:t>
            </a:r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969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7AD0137-7517-4800-9AEB-19A41B34CC5C}" type="slidenum">
              <a:rPr lang="he-IL" smtClean="0"/>
              <a:pPr/>
              <a:t>3</a:t>
            </a:fld>
            <a:endParaRPr lang="en-US" smtClean="0"/>
          </a:p>
        </p:txBody>
      </p:sp>
      <p:sp>
        <p:nvSpPr>
          <p:cNvPr id="2970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463" y="4714875"/>
            <a:ext cx="4984750" cy="4467225"/>
          </a:xfrm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9716490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he-IL" altLang="en-US" smtClean="0"/>
              <a:t>משרד עורכי דין ועורכי פטנטים נעמי אסיא ושות'</a:t>
            </a:r>
            <a:endParaRPr lang="en-US" altLang="en-US" smtClean="0"/>
          </a:p>
        </p:txBody>
      </p:sp>
      <p:sp>
        <p:nvSpPr>
          <p:cNvPr id="7987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FFFE4F8D-33E6-452F-B8F0-E437EA6B90E2}" type="slidenum">
              <a:rPr lang="he-IL" altLang="en-US"/>
              <a:pPr eaLnBrk="1" hangingPunct="1"/>
              <a:t>8</a:t>
            </a:fld>
            <a:endParaRPr lang="en-US" altLang="en-US"/>
          </a:p>
        </p:txBody>
      </p:sp>
      <p:sp>
        <p:nvSpPr>
          <p:cNvPr id="7987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463" y="4714875"/>
            <a:ext cx="4984750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91425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he-IL" altLang="en-US" smtClean="0"/>
              <a:t>משרד עורכי דין ועורכי פטנטים נעמי אסיא ושות'</a:t>
            </a:r>
            <a:endParaRPr lang="en-US" altLang="en-US" smtClean="0"/>
          </a:p>
        </p:txBody>
      </p:sp>
      <p:sp>
        <p:nvSpPr>
          <p:cNvPr id="8089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6DDBFB6F-1F4C-4B87-A0CB-585768632E39}" type="slidenum">
              <a:rPr lang="he-IL" altLang="en-US"/>
              <a:pPr eaLnBrk="1" hangingPunct="1"/>
              <a:t>9</a:t>
            </a:fld>
            <a:endParaRPr lang="en-US" altLang="en-US"/>
          </a:p>
        </p:txBody>
      </p:sp>
      <p:sp>
        <p:nvSpPr>
          <p:cNvPr id="8090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463" y="4714875"/>
            <a:ext cx="4984750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91567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he-IL" altLang="en-US" smtClean="0"/>
              <a:t>משרד עורכי דין ועורכי פטנטים נעמי אסיא ושות'</a:t>
            </a:r>
            <a:endParaRPr lang="en-US" altLang="en-US" smtClean="0"/>
          </a:p>
        </p:txBody>
      </p:sp>
      <p:sp>
        <p:nvSpPr>
          <p:cNvPr id="8192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A3537CEC-B880-41DA-9545-CB5DC5EB6903}" type="slidenum">
              <a:rPr lang="he-IL" altLang="en-US"/>
              <a:pPr eaLnBrk="1" hangingPunct="1"/>
              <a:t>10</a:t>
            </a:fld>
            <a:endParaRPr lang="en-US" altLang="en-US"/>
          </a:p>
        </p:txBody>
      </p:sp>
      <p:sp>
        <p:nvSpPr>
          <p:cNvPr id="8192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463" y="4714875"/>
            <a:ext cx="4984750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87753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he-IL" altLang="en-US" smtClean="0"/>
              <a:t>משרד עורכי דין ועורכי פטנטים נעמי אסיא ושות'</a:t>
            </a:r>
            <a:endParaRPr lang="en-US" altLang="en-US" smtClean="0"/>
          </a:p>
        </p:txBody>
      </p:sp>
      <p:sp>
        <p:nvSpPr>
          <p:cNvPr id="8294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4652DC59-10E4-47D7-A77B-812DB846FADC}" type="slidenum">
              <a:rPr lang="he-IL" altLang="en-US"/>
              <a:pPr eaLnBrk="1" hangingPunct="1"/>
              <a:t>11</a:t>
            </a:fld>
            <a:endParaRPr lang="en-US" altLang="en-US"/>
          </a:p>
        </p:txBody>
      </p:sp>
      <p:sp>
        <p:nvSpPr>
          <p:cNvPr id="8294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463" y="4714875"/>
            <a:ext cx="4984750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801453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he-IL" altLang="en-US" smtClean="0"/>
              <a:t>משרד עורכי דין ועורכי פטנטים נעמי אסיא ושות'</a:t>
            </a:r>
            <a:endParaRPr lang="en-US" altLang="en-US" smtClean="0"/>
          </a:p>
        </p:txBody>
      </p:sp>
      <p:sp>
        <p:nvSpPr>
          <p:cNvPr id="8397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587F1746-6545-4CC2-89CE-29F5FCBCD335}" type="slidenum">
              <a:rPr lang="he-IL" altLang="en-US"/>
              <a:pPr eaLnBrk="1" hangingPunct="1"/>
              <a:t>12</a:t>
            </a:fld>
            <a:endParaRPr lang="en-US" altLang="en-US"/>
          </a:p>
        </p:txBody>
      </p:sp>
      <p:sp>
        <p:nvSpPr>
          <p:cNvPr id="839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463" y="4714875"/>
            <a:ext cx="4984750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987676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he-IL" altLang="en-US" smtClean="0"/>
              <a:t>משרד עורכי דין ועורכי פטנטים נעמי אסיא ושות'</a:t>
            </a:r>
            <a:endParaRPr lang="en-US" altLang="en-US" smtClean="0"/>
          </a:p>
        </p:txBody>
      </p:sp>
      <p:sp>
        <p:nvSpPr>
          <p:cNvPr id="7680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369A0CCF-7085-49B9-974C-7934E60DE0B7}" type="slidenum">
              <a:rPr lang="he-IL" altLang="en-US"/>
              <a:pPr eaLnBrk="1" hangingPunct="1"/>
              <a:t>19</a:t>
            </a:fld>
            <a:endParaRPr lang="en-US" altLang="en-US"/>
          </a:p>
        </p:txBody>
      </p:sp>
      <p:sp>
        <p:nvSpPr>
          <p:cNvPr id="7680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463" y="4714875"/>
            <a:ext cx="4984750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691426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he-IL" altLang="en-US" smtClean="0"/>
              <a:t>משרד עורכי דין ועורכי פטנטים נעמי אסיא ושות'</a:t>
            </a:r>
            <a:endParaRPr lang="en-US" altLang="en-US" smtClean="0"/>
          </a:p>
        </p:txBody>
      </p:sp>
      <p:sp>
        <p:nvSpPr>
          <p:cNvPr id="7782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1B3330F5-D3D7-4375-8904-5119FA8FAC20}" type="slidenum">
              <a:rPr lang="he-IL" altLang="en-US"/>
              <a:pPr eaLnBrk="1" hangingPunct="1"/>
              <a:t>20</a:t>
            </a:fld>
            <a:endParaRPr lang="en-US" altLang="en-US"/>
          </a:p>
        </p:txBody>
      </p:sp>
      <p:sp>
        <p:nvSpPr>
          <p:cNvPr id="7782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463" y="4714875"/>
            <a:ext cx="4984750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9123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763000" cy="5943600"/>
            <a:chOff x="0" y="0"/>
            <a:chExt cx="5520" cy="3744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rtl="0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0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1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2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he-IL"/>
              </a:p>
            </p:txBody>
          </p:sp>
        </p:grpSp>
        <p:grpSp>
          <p:nvGrpSpPr>
            <p:cNvPr id="7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8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9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he-IL"/>
              </a:p>
            </p:txBody>
          </p:sp>
        </p:grpSp>
      </p:grpSp>
      <p:sp>
        <p:nvSpPr>
          <p:cNvPr id="156683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2057400" y="1143000"/>
            <a:ext cx="6629400" cy="2209800"/>
          </a:xfrm>
        </p:spPr>
        <p:txBody>
          <a:bodyPr/>
          <a:lstStyle>
            <a:lvl1pPr>
              <a:defRPr sz="48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156684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6858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half" idx="10"/>
          </p:nvPr>
        </p:nvSpPr>
        <p:spPr>
          <a:xfrm>
            <a:off x="912813" y="625157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e-IL"/>
              <a:t>משרד עו"ד ועורכי פטנטים נעמי אסיא ושות'                         כל הזכויות שמורות</a:t>
            </a:r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FBBE12-3A21-4BED-B333-D60F28FA0A8E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e-IL"/>
              <a:t>משרד עו"ד ועורכי פטנטים נעמי אסיא ושות'                         כל הזכויות שמורות</a:t>
            </a: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E02880-2804-4CA5-B5B8-FF6F95D034D1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e-IL"/>
              <a:t>משרד עו"ד ועורכי פטנטים נעמי אסיא ושות'                         כל הזכויות שמורות</a:t>
            </a: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148246-9C6E-4DB5-951E-D132A0A0C1B2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e-IL"/>
              <a:t>משרד עו"ד ועורכי פטנטים נעמי אסיא ושות'                         כל הזכויות שמורות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83C0DD-396F-4EA6-9DB7-4C868E4DC4EB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 and 2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600200"/>
            <a:ext cx="38100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876800" y="1600200"/>
            <a:ext cx="38100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914400" y="3941763"/>
            <a:ext cx="77724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e-IL"/>
              <a:t>משרד עו"ד ועורכי פטנטים נעמי אסיא ושות'                         כל הזכויות שמורות</a:t>
            </a:r>
            <a:endParaRPr lang="en-US"/>
          </a:p>
        </p:txBody>
      </p:sp>
      <p:sp>
        <p:nvSpPr>
          <p:cNvPr id="8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5EBACA-A3DB-4BFA-9692-F8C1267839CD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e-IL"/>
              <a:t>משרד עו"ד ועורכי פטנטים נעמי אסיא ושות'                         כל הזכויות שמורות</a:t>
            </a: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918BEC-AE18-419F-B6D9-264CAA244408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e-IL"/>
              <a:t>משרד עו"ד ועורכי פטנטים נעמי אסיא ושות'                         כל הזכויות שמורות</a:t>
            </a: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D4A353-EBCC-4B05-956B-1362C7F54A1E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e-IL"/>
              <a:t>משרד עו"ד ועורכי פטנטים נעמי אסיא ושות'                         כל הזכויות שמורות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2BC948-DC72-4FF1-B828-4AAECC5EEE2C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e-IL"/>
              <a:t>משרד עו"ד ועורכי פטנטים נעמי אסיא ושות'                         כל הזכויות שמורות</a:t>
            </a:r>
            <a:endParaRPr lang="en-US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07B4CB-AA0B-495D-8456-E841604A6E87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e-IL"/>
              <a:t>משרד עו"ד ועורכי פטנטים נעמי אסיא ושות'                         כל הזכויות שמורות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F66C84-441E-4827-B1A2-F90D7A6BBAE4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e-IL"/>
              <a:t>משרד עו"ד ועורכי פטנטים נעמי אסיא ושות'                         כל הזכויות שמורות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F51ACB-41C2-46E7-BC23-406B0C507B3A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e-IL"/>
              <a:t>משרד עו"ד ועורכי פטנטים נעמי אסיא ושות'                         כל הזכויות שמורות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8E22B5-182B-4476-9FC1-907C05BA2F1F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e-IL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e-IL"/>
              <a:t>משרד עו"ד ועורכי פטנטים נעמי אסיא ושות'                         כל הזכויות שמורות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2A3360-2DC8-4145-9508-008428668852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155651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rtl="0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grpSp>
          <p:nvGrpSpPr>
            <p:cNvPr id="2058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155653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55654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he-IL"/>
              </a:p>
            </p:txBody>
          </p:sp>
        </p:grpSp>
      </p:grpSp>
      <p:sp>
        <p:nvSpPr>
          <p:cNvPr id="2051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e-IL" smtClean="0"/>
              <a:t>לחץ כדי לערוך סגנון כותרת של תבנית בסיס</a:t>
            </a:r>
          </a:p>
        </p:txBody>
      </p:sp>
      <p:sp>
        <p:nvSpPr>
          <p:cNvPr id="2052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</a:p>
        </p:txBody>
      </p:sp>
      <p:sp>
        <p:nvSpPr>
          <p:cNvPr id="155657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51575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5658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>
              <a:defRPr sz="10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he-IL"/>
              <a:t>משרד עו"ד ועורכי פטנטים נעמי אסיא ושות'                         כל הזכויות שמורות</a:t>
            </a:r>
            <a:endParaRPr lang="en-US"/>
          </a:p>
        </p:txBody>
      </p:sp>
      <p:sp>
        <p:nvSpPr>
          <p:cNvPr id="155659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rtl="0"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BD18F8CC-94AA-4D3C-8B6F-85E4B66BC182}" type="slidenum">
              <a:rPr lang="he-IL"/>
              <a:pPr>
                <a:defRPr/>
              </a:pPr>
              <a:t>‹#›</a:t>
            </a:fld>
            <a:endParaRPr lang="en-US"/>
          </a:p>
        </p:txBody>
      </p:sp>
      <p:sp>
        <p:nvSpPr>
          <p:cNvPr id="155660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0" r:id="rId1"/>
    <p:sldLayoutId id="2147483838" r:id="rId2"/>
    <p:sldLayoutId id="2147483839" r:id="rId3"/>
    <p:sldLayoutId id="2147483840" r:id="rId4"/>
    <p:sldLayoutId id="2147483841" r:id="rId5"/>
    <p:sldLayoutId id="2147483842" r:id="rId6"/>
    <p:sldLayoutId id="2147483843" r:id="rId7"/>
    <p:sldLayoutId id="2147483844" r:id="rId8"/>
    <p:sldLayoutId id="2147483845" r:id="rId9"/>
    <p:sldLayoutId id="2147483846" r:id="rId10"/>
    <p:sldLayoutId id="2147483847" r:id="rId11"/>
    <p:sldLayoutId id="2147483848" r:id="rId12"/>
    <p:sldLayoutId id="2147483849" r:id="rId13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1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1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pitchFamily="34" charset="0"/>
        </a:defRPr>
      </a:lvl2pPr>
      <a:lvl3pPr algn="l" rtl="1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pitchFamily="34" charset="0"/>
        </a:defRPr>
      </a:lvl3pPr>
      <a:lvl4pPr algn="l" rtl="1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pitchFamily="34" charset="0"/>
        </a:defRPr>
      </a:lvl4pPr>
      <a:lvl5pPr algn="l" rtl="1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pitchFamily="34" charset="0"/>
        </a:defRPr>
      </a:lvl5pPr>
      <a:lvl6pPr marL="457200" algn="l" rtl="1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pitchFamily="34" charset="0"/>
        </a:defRPr>
      </a:lvl6pPr>
      <a:lvl7pPr marL="914400" algn="l" rtl="1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pitchFamily="34" charset="0"/>
        </a:defRPr>
      </a:lvl7pPr>
      <a:lvl8pPr marL="1371600" algn="l" rtl="1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pitchFamily="34" charset="0"/>
        </a:defRPr>
      </a:lvl8pPr>
      <a:lvl9pPr marL="1828800" algn="l" rtl="1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pitchFamily="34" charset="0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+mn-lt"/>
          <a:cs typeface="+mn-cs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 sz="2300">
          <a:solidFill>
            <a:schemeClr val="tx1"/>
          </a:solidFill>
          <a:latin typeface="+mn-lt"/>
          <a:cs typeface="+mn-cs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r" rtl="1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r" rtl="1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r" rtl="1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r" rtl="1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mputer-law.co.il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png"/><Relationship Id="rId5" Type="http://schemas.openxmlformats.org/officeDocument/2006/relationships/image" Target="../media/image6.emf"/><Relationship Id="rId4" Type="http://schemas.openxmlformats.org/officeDocument/2006/relationships/oleObject" Target="../embeddings/oleObject1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403350" y="6248400"/>
            <a:ext cx="5976938" cy="457200"/>
          </a:xfrm>
          <a:noFill/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© Copyright  - Naomi Assia &amp; Co. – Law Offices, Patent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Attorneys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and Notary</a:t>
            </a:r>
          </a:p>
        </p:txBody>
      </p:sp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484313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4400" b="1" dirty="0" smtClean="0">
                <a:latin typeface="Arial" pitchFamily="34" charset="0"/>
                <a:cs typeface="+mn-cs"/>
              </a:rPr>
              <a:t>Using Patents Early Attracts Investors and </a:t>
            </a:r>
            <a:r>
              <a:rPr lang="en-US" sz="4400" b="1" dirty="0" smtClean="0">
                <a:latin typeface="Arial" pitchFamily="34" charset="0"/>
                <a:cs typeface="+mn-cs"/>
              </a:rPr>
              <a:t>Builds </a:t>
            </a:r>
            <a:r>
              <a:rPr lang="en-US" sz="4400" b="1" dirty="0" smtClean="0">
                <a:latin typeface="Arial" pitchFamily="34" charset="0"/>
                <a:cs typeface="+mn-cs"/>
              </a:rPr>
              <a:t>Value</a:t>
            </a:r>
            <a:endParaRPr lang="en-US" sz="4400" b="1" dirty="0" smtClean="0">
              <a:solidFill>
                <a:srgbClr val="660033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cs typeface="+mn-cs"/>
            </a:endParaRPr>
          </a:p>
        </p:txBody>
      </p:sp>
      <p:sp>
        <p:nvSpPr>
          <p:cNvPr id="4100" name="Text Box 3"/>
          <p:cNvSpPr txBox="1">
            <a:spLocks noChangeArrowheads="1"/>
          </p:cNvSpPr>
          <p:nvPr/>
        </p:nvSpPr>
        <p:spPr bwMode="auto">
          <a:xfrm>
            <a:off x="0" y="2060575"/>
            <a:ext cx="9144000" cy="184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he-IL" sz="3000" b="1" dirty="0">
              <a:latin typeface="Times New Roman" pitchFamily="18" charset="0"/>
              <a:cs typeface="David" pitchFamily="34" charset="-79"/>
            </a:endParaRPr>
          </a:p>
          <a:p>
            <a:pPr algn="ctr">
              <a:spcBef>
                <a:spcPct val="50000"/>
              </a:spcBef>
              <a:defRPr/>
            </a:pPr>
            <a:r>
              <a:rPr lang="he-IL" sz="3200" b="1" dirty="0">
                <a:latin typeface="Times New Roman" pitchFamily="18" charset="0"/>
                <a:cs typeface="+mn-cs"/>
              </a:rPr>
              <a:t>מרצה: עו"ד נעמי אסיא</a:t>
            </a:r>
          </a:p>
          <a:p>
            <a:pPr algn="ctr">
              <a:spcBef>
                <a:spcPct val="50000"/>
              </a:spcBef>
              <a:defRPr/>
            </a:pPr>
            <a:r>
              <a:rPr lang="en-US" sz="2400" b="1" dirty="0">
                <a:latin typeface="Times New Roman" pitchFamily="18" charset="0"/>
                <a:cs typeface="+mn-cs"/>
                <a:hlinkClick r:id="rId3"/>
              </a:rPr>
              <a:t>www.computer-law.co.il</a:t>
            </a:r>
            <a:endParaRPr lang="en-US" sz="2400" b="1" dirty="0">
              <a:latin typeface="Times New Roman" pitchFamily="18" charset="0"/>
              <a:cs typeface="+mn-cs"/>
            </a:endParaRPr>
          </a:p>
        </p:txBody>
      </p:sp>
      <p:pic>
        <p:nvPicPr>
          <p:cNvPr id="4101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55875" y="4652963"/>
            <a:ext cx="4464050" cy="1398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26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420813"/>
          </a:xfrm>
        </p:spPr>
        <p:txBody>
          <a:bodyPr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he-IL" sz="4400" b="1" dirty="0">
                <a:solidFill>
                  <a:schemeClr val="tx1">
                    <a:alpha val="10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David" pitchFamily="2" charset="-79"/>
              </a:rPr>
              <a:t>הדרישות המהותיות לרישום פטנט</a:t>
            </a:r>
            <a:endParaRPr lang="en-US" sz="4400" b="1" dirty="0">
              <a:solidFill>
                <a:schemeClr val="tx1">
                  <a:alpha val="10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cs typeface="David" pitchFamily="2" charset="-79"/>
            </a:endParaRP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267744" y="6248400"/>
            <a:ext cx="4056856" cy="457200"/>
          </a:xfrm>
        </p:spPr>
        <p:txBody>
          <a:bodyPr/>
          <a:lstStyle/>
          <a:p>
            <a:pPr>
              <a:defRPr/>
            </a:pPr>
            <a:r>
              <a:rPr lang="he-IL" dirty="0"/>
              <a:t>משרד עו"ד ועורכי פטנטים נעמי אסיא ושות'  כל הזכויות שמורות</a:t>
            </a:r>
            <a:endParaRPr lang="en-US" dirty="0"/>
          </a:p>
        </p:txBody>
      </p:sp>
      <p:graphicFrame>
        <p:nvGraphicFramePr>
          <p:cNvPr id="1026" name="Object 3"/>
          <p:cNvGraphicFramePr>
            <a:graphicFrameLocks noChangeAspect="1"/>
          </p:cNvGraphicFramePr>
          <p:nvPr/>
        </p:nvGraphicFramePr>
        <p:xfrm>
          <a:off x="6935788" y="2995613"/>
          <a:ext cx="1501775" cy="2449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5" name="ClipArt" r:id="rId4" imgW="2478240" imgH="4461120" progId="MS_ClipArt_Gallery.2">
                  <p:embed/>
                </p:oleObj>
              </mc:Choice>
              <mc:Fallback>
                <p:oleObj name="ClipArt" r:id="rId4" imgW="2478240" imgH="4461120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lum bright="8000" contrast="8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35788" y="2995613"/>
                        <a:ext cx="1501775" cy="24495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9" name="Text Box 4"/>
          <p:cNvSpPr txBox="1">
            <a:spLocks noChangeArrowheads="1"/>
          </p:cNvSpPr>
          <p:nvPr/>
        </p:nvSpPr>
        <p:spPr bwMode="auto">
          <a:xfrm>
            <a:off x="539750" y="1916113"/>
            <a:ext cx="8064500" cy="735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50000"/>
              </a:lnSpc>
              <a:spcBef>
                <a:spcPct val="50000"/>
              </a:spcBef>
            </a:pPr>
            <a:r>
              <a:rPr lang="he-IL" altLang="en-US" sz="2800" b="1">
                <a:latin typeface="Times New Roman" panose="02020603050405020304" pitchFamily="18" charset="0"/>
                <a:cs typeface="David" panose="020E0502060401010101" pitchFamily="34" charset="-79"/>
              </a:rPr>
              <a:t>סעיף 3 לחוק הפטנטים</a:t>
            </a:r>
            <a:r>
              <a:rPr lang="he-IL" altLang="en-US" sz="2800">
                <a:latin typeface="Times New Roman" panose="02020603050405020304" pitchFamily="18" charset="0"/>
                <a:cs typeface="David" panose="020E0502060401010101" pitchFamily="34" charset="-79"/>
              </a:rPr>
              <a:t> </a:t>
            </a:r>
          </a:p>
          <a:p>
            <a:pPr eaLnBrk="1" hangingPunct="1">
              <a:lnSpc>
                <a:spcPct val="50000"/>
              </a:lnSpc>
              <a:spcBef>
                <a:spcPct val="50000"/>
              </a:spcBef>
            </a:pPr>
            <a:r>
              <a:rPr lang="he-IL" altLang="en-US" sz="2800">
                <a:latin typeface="Times New Roman" panose="02020603050405020304" pitchFamily="18" charset="0"/>
                <a:cs typeface="David" panose="020E0502060401010101" pitchFamily="34" charset="-79"/>
              </a:rPr>
              <a:t>קובע מהי אמצאה כשירת פטנט:</a:t>
            </a:r>
            <a:endParaRPr lang="en-US" altLang="en-US" sz="2800">
              <a:latin typeface="Times New Roman" panose="02020603050405020304" pitchFamily="18" charset="0"/>
              <a:cs typeface="David" panose="020E0502060401010101" pitchFamily="34" charset="-79"/>
            </a:endParaRPr>
          </a:p>
        </p:txBody>
      </p:sp>
      <p:sp>
        <p:nvSpPr>
          <p:cNvPr id="1030" name="Text Box 5"/>
          <p:cNvSpPr txBox="1">
            <a:spLocks noChangeArrowheads="1"/>
          </p:cNvSpPr>
          <p:nvPr/>
        </p:nvSpPr>
        <p:spPr bwMode="auto">
          <a:xfrm>
            <a:off x="900113" y="2924175"/>
            <a:ext cx="4968875" cy="265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e-IL" altLang="en-US" sz="2800">
                <a:latin typeface="Times New Roman" panose="02020603050405020304" pitchFamily="18" charset="0"/>
                <a:cs typeface="David" panose="020E0502060401010101" pitchFamily="34" charset="-79"/>
              </a:rPr>
              <a:t>"</a:t>
            </a:r>
            <a:r>
              <a:rPr lang="he-IL" altLang="en-US" sz="2800" i="1">
                <a:latin typeface="Times New Roman" panose="02020603050405020304" pitchFamily="18" charset="0"/>
                <a:cs typeface="David" panose="020E0502060401010101" pitchFamily="34" charset="-79"/>
              </a:rPr>
              <a:t>אמצאה, בין שהיא </a:t>
            </a:r>
            <a:r>
              <a:rPr lang="he-IL" altLang="en-US" sz="2800" i="1" u="sng">
                <a:latin typeface="Times New Roman" panose="02020603050405020304" pitchFamily="18" charset="0"/>
                <a:cs typeface="David" panose="020E0502060401010101" pitchFamily="34" charset="-79"/>
              </a:rPr>
              <a:t>מוצר</a:t>
            </a:r>
            <a:r>
              <a:rPr lang="he-IL" altLang="en-US" sz="2800" i="1">
                <a:latin typeface="Times New Roman" panose="02020603050405020304" pitchFamily="18" charset="0"/>
                <a:cs typeface="David" panose="020E0502060401010101" pitchFamily="34" charset="-79"/>
              </a:rPr>
              <a:t> ובין שהיא </a:t>
            </a:r>
            <a:r>
              <a:rPr lang="he-IL" altLang="en-US" sz="2800" i="1" u="sng">
                <a:latin typeface="Times New Roman" panose="02020603050405020304" pitchFamily="18" charset="0"/>
                <a:cs typeface="David" panose="020E0502060401010101" pitchFamily="34" charset="-79"/>
              </a:rPr>
              <a:t>תהליך</a:t>
            </a:r>
            <a:r>
              <a:rPr lang="he-IL" altLang="en-US" sz="2800" i="1">
                <a:latin typeface="Times New Roman" panose="02020603050405020304" pitchFamily="18" charset="0"/>
                <a:cs typeface="David" panose="020E0502060401010101" pitchFamily="34" charset="-79"/>
              </a:rPr>
              <a:t> בכל תחום טכנולוגי, שהיא </a:t>
            </a:r>
            <a:r>
              <a:rPr lang="he-IL" altLang="en-US" sz="2800" i="1" u="sng">
                <a:latin typeface="Times New Roman" panose="02020603050405020304" pitchFamily="18" charset="0"/>
                <a:cs typeface="David" panose="020E0502060401010101" pitchFamily="34" charset="-79"/>
              </a:rPr>
              <a:t>חדשה</a:t>
            </a:r>
            <a:r>
              <a:rPr lang="he-IL" altLang="en-US" sz="2800" i="1">
                <a:latin typeface="Times New Roman" panose="02020603050405020304" pitchFamily="18" charset="0"/>
                <a:cs typeface="David" panose="020E0502060401010101" pitchFamily="34" charset="-79"/>
              </a:rPr>
              <a:t>, </a:t>
            </a:r>
            <a:r>
              <a:rPr lang="he-IL" altLang="en-US" sz="2800" i="1" u="sng">
                <a:latin typeface="Times New Roman" panose="02020603050405020304" pitchFamily="18" charset="0"/>
                <a:cs typeface="David" panose="020E0502060401010101" pitchFamily="34" charset="-79"/>
              </a:rPr>
              <a:t>מועילה</a:t>
            </a:r>
            <a:r>
              <a:rPr lang="he-IL" altLang="en-US" sz="2800" i="1">
                <a:latin typeface="Times New Roman" panose="02020603050405020304" pitchFamily="18" charset="0"/>
                <a:cs typeface="David" panose="020E0502060401010101" pitchFamily="34" charset="-79"/>
              </a:rPr>
              <a:t>, </a:t>
            </a:r>
            <a:r>
              <a:rPr lang="he-IL" altLang="en-US" sz="2800" i="1" u="sng">
                <a:latin typeface="Times New Roman" panose="02020603050405020304" pitchFamily="18" charset="0"/>
                <a:cs typeface="David" panose="020E0502060401010101" pitchFamily="34" charset="-79"/>
              </a:rPr>
              <a:t>ניתנת לשימוש תעשייתי</a:t>
            </a:r>
            <a:r>
              <a:rPr lang="he-IL" altLang="en-US" sz="2800" i="1">
                <a:latin typeface="Times New Roman" panose="02020603050405020304" pitchFamily="18" charset="0"/>
                <a:cs typeface="David" panose="020E0502060401010101" pitchFamily="34" charset="-79"/>
              </a:rPr>
              <a:t> ויש בה </a:t>
            </a:r>
            <a:r>
              <a:rPr lang="he-IL" altLang="en-US" sz="2800" i="1" u="sng">
                <a:latin typeface="Times New Roman" panose="02020603050405020304" pitchFamily="18" charset="0"/>
                <a:cs typeface="David" panose="020E0502060401010101" pitchFamily="34" charset="-79"/>
              </a:rPr>
              <a:t>התקדמות המצאתית</a:t>
            </a:r>
            <a:r>
              <a:rPr lang="he-IL" altLang="en-US" sz="2800" i="1">
                <a:latin typeface="Times New Roman" panose="02020603050405020304" pitchFamily="18" charset="0"/>
                <a:cs typeface="David" panose="020E0502060401010101" pitchFamily="34" charset="-79"/>
              </a:rPr>
              <a:t> – היא אמצאה כשירת פטנט".</a:t>
            </a:r>
            <a:endParaRPr lang="en-US" altLang="en-US" sz="2800" i="1">
              <a:latin typeface="Times New Roman" panose="02020603050405020304" pitchFamily="18" charset="0"/>
              <a:cs typeface="David" panose="020E0502060401010101" pitchFamily="34" charset="-79"/>
            </a:endParaRPr>
          </a:p>
        </p:txBody>
      </p:sp>
      <p:pic>
        <p:nvPicPr>
          <p:cNvPr id="1031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5732463"/>
            <a:ext cx="690563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33991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58775"/>
            <a:ext cx="8229600" cy="1143000"/>
          </a:xfrm>
        </p:spPr>
        <p:txBody>
          <a:bodyPr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he-IL" sz="4400" b="1" dirty="0">
                <a:solidFill>
                  <a:schemeClr val="tx1">
                    <a:alpha val="10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David" pitchFamily="2" charset="-79"/>
              </a:rPr>
              <a:t>דרישת החידוש בפטנטים</a:t>
            </a:r>
            <a:endParaRPr lang="en-US" sz="4400" b="1" dirty="0">
              <a:solidFill>
                <a:schemeClr val="tx1">
                  <a:alpha val="10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cs typeface="David" pitchFamily="2" charset="-79"/>
            </a:endParaRPr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267744" y="6248400"/>
            <a:ext cx="4056856" cy="457200"/>
          </a:xfrm>
        </p:spPr>
        <p:txBody>
          <a:bodyPr/>
          <a:lstStyle/>
          <a:p>
            <a:pPr>
              <a:defRPr/>
            </a:pPr>
            <a:r>
              <a:rPr lang="he-IL" dirty="0"/>
              <a:t>משרד עו"ד ועורכי פטנטים נעמי אסיא ושות'  כל הזכויות שמורות</a:t>
            </a:r>
            <a:endParaRPr lang="en-US" dirty="0"/>
          </a:p>
        </p:txBody>
      </p:sp>
      <p:sp>
        <p:nvSpPr>
          <p:cNvPr id="14340" name="Text Box 3"/>
          <p:cNvSpPr txBox="1">
            <a:spLocks noChangeArrowheads="1"/>
          </p:cNvSpPr>
          <p:nvPr/>
        </p:nvSpPr>
        <p:spPr bwMode="auto">
          <a:xfrm>
            <a:off x="914400" y="1773238"/>
            <a:ext cx="7620000" cy="4151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e-IL" altLang="en-US" sz="2800" b="1">
                <a:latin typeface="Times New Roman" panose="02020603050405020304" pitchFamily="18" charset="0"/>
                <a:cs typeface="David" panose="020E0502060401010101" pitchFamily="34" charset="-79"/>
              </a:rPr>
              <a:t>סעיף 4 לחוק</a:t>
            </a:r>
            <a:r>
              <a:rPr lang="he-IL" altLang="en-US" sz="2800">
                <a:latin typeface="Times New Roman" panose="02020603050405020304" pitchFamily="18" charset="0"/>
                <a:cs typeface="David" panose="020E0502060401010101" pitchFamily="34" charset="-79"/>
              </a:rPr>
              <a:t> קובע מהי אמצאה חדשה:</a:t>
            </a:r>
            <a:r>
              <a:rPr lang="en-US" altLang="en-US" sz="2800">
                <a:latin typeface="Times New Roman" panose="02020603050405020304" pitchFamily="18" charset="0"/>
                <a:cs typeface="David" panose="020E0502060401010101" pitchFamily="34" charset="-79"/>
              </a:rPr>
              <a:t> </a:t>
            </a:r>
            <a:endParaRPr lang="he-IL" altLang="en-US" sz="2800">
              <a:latin typeface="Times New Roman" panose="02020603050405020304" pitchFamily="18" charset="0"/>
              <a:cs typeface="David" panose="020E0502060401010101" pitchFamily="34" charset="-79"/>
            </a:endParaRPr>
          </a:p>
          <a:p>
            <a:pPr eaLnBrk="1" hangingPunct="1">
              <a:spcBef>
                <a:spcPct val="50000"/>
              </a:spcBef>
            </a:pPr>
            <a:r>
              <a:rPr lang="he-IL" altLang="en-US" sz="2800">
                <a:latin typeface="Times New Roman" panose="02020603050405020304" pitchFamily="18" charset="0"/>
                <a:cs typeface="David" panose="020E0502060401010101" pitchFamily="34" charset="-79"/>
              </a:rPr>
              <a:t>" אמצאה, נחשבת לחדשה, אם לא נתפרסמה בפומבי, בין בישראל ובין מחוצה לה, לפני תאריך הבקשה – </a:t>
            </a:r>
          </a:p>
          <a:p>
            <a:pPr eaLnBrk="1" hangingPunct="1">
              <a:spcBef>
                <a:spcPct val="50000"/>
              </a:spcBef>
              <a:buFontTx/>
              <a:buAutoNum type="arabicParenBoth"/>
            </a:pPr>
            <a:r>
              <a:rPr lang="he-IL" altLang="en-US" sz="2800">
                <a:latin typeface="Times New Roman" panose="02020603050405020304" pitchFamily="18" charset="0"/>
                <a:cs typeface="David" panose="020E0502060401010101" pitchFamily="34" charset="-79"/>
              </a:rPr>
              <a:t> על ידי תיאור, בכתב או במראה או בקול או בדרך אחרת, באופן שבעל-מקצוע יכול לבצע אותה לפי פרטי התיאור; </a:t>
            </a:r>
          </a:p>
          <a:p>
            <a:pPr eaLnBrk="1" hangingPunct="1">
              <a:spcBef>
                <a:spcPct val="50000"/>
              </a:spcBef>
              <a:buFontTx/>
              <a:buAutoNum type="arabicParenBoth"/>
            </a:pPr>
            <a:r>
              <a:rPr lang="he-IL" altLang="en-US" sz="2800">
                <a:latin typeface="Times New Roman" panose="02020603050405020304" pitchFamily="18" charset="0"/>
                <a:cs typeface="David" panose="020E0502060401010101" pitchFamily="34" charset="-79"/>
              </a:rPr>
              <a:t> על ידי ניצול או הצגה, באופן שבעל-מקצוע יכול לבצע אותה לפי הפרטים שנודעו בדרך זו "</a:t>
            </a:r>
            <a:endParaRPr lang="en-US" altLang="en-US" sz="2800">
              <a:latin typeface="Times New Roman" panose="02020603050405020304" pitchFamily="18" charset="0"/>
              <a:cs typeface="David" panose="020E0502060401010101" pitchFamily="34" charset="-79"/>
            </a:endParaRPr>
          </a:p>
        </p:txBody>
      </p:sp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5732463"/>
            <a:ext cx="690563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11435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58775"/>
            <a:ext cx="8229600" cy="1143000"/>
          </a:xfrm>
        </p:spPr>
        <p:txBody>
          <a:bodyPr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he-IL" sz="4400" b="1">
                <a:solidFill>
                  <a:schemeClr val="tx1">
                    <a:alpha val="10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David" pitchFamily="2" charset="-79"/>
              </a:rPr>
              <a:t>התקדמות המצאתית</a:t>
            </a:r>
            <a:endParaRPr lang="en-US" sz="4400" b="1">
              <a:solidFill>
                <a:schemeClr val="tx1">
                  <a:alpha val="10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cs typeface="David" pitchFamily="2" charset="-79"/>
            </a:endParaRPr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411760" y="6248400"/>
            <a:ext cx="3912840" cy="457200"/>
          </a:xfrm>
        </p:spPr>
        <p:txBody>
          <a:bodyPr/>
          <a:lstStyle/>
          <a:p>
            <a:pPr>
              <a:defRPr/>
            </a:pPr>
            <a:r>
              <a:rPr lang="he-IL" dirty="0"/>
              <a:t>משרד עו"ד ועורכי פטנטים נעמי אסיא ושות'  כל הזכויות שמורות</a:t>
            </a:r>
            <a:endParaRPr lang="en-US" dirty="0"/>
          </a:p>
        </p:txBody>
      </p:sp>
      <p:sp>
        <p:nvSpPr>
          <p:cNvPr id="15364" name="Text Box 3"/>
          <p:cNvSpPr txBox="1">
            <a:spLocks noChangeArrowheads="1"/>
          </p:cNvSpPr>
          <p:nvPr/>
        </p:nvSpPr>
        <p:spPr bwMode="auto">
          <a:xfrm>
            <a:off x="755650" y="1989138"/>
            <a:ext cx="7848600" cy="354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e-IL" altLang="en-US" sz="2800" b="1">
                <a:latin typeface="Times New Roman" panose="02020603050405020304" pitchFamily="18" charset="0"/>
                <a:cs typeface="David" panose="020E0502060401010101" pitchFamily="34" charset="-79"/>
              </a:rPr>
              <a:t>סעיף 5 לחוק</a:t>
            </a:r>
            <a:r>
              <a:rPr lang="he-IL" altLang="en-US" sz="2800">
                <a:latin typeface="Times New Roman" panose="02020603050405020304" pitchFamily="18" charset="0"/>
                <a:cs typeface="David" panose="020E0502060401010101" pitchFamily="34" charset="-79"/>
              </a:rPr>
              <a:t> מגדיר התקדמות המצאתית:</a:t>
            </a:r>
            <a:r>
              <a:rPr lang="en-US" altLang="en-US" sz="2800">
                <a:latin typeface="Times New Roman" panose="02020603050405020304" pitchFamily="18" charset="0"/>
                <a:cs typeface="David" panose="020E0502060401010101" pitchFamily="34" charset="-79"/>
              </a:rPr>
              <a:t> </a:t>
            </a:r>
            <a:endParaRPr lang="he-IL" altLang="en-US" sz="2800">
              <a:latin typeface="Times New Roman" panose="02020603050405020304" pitchFamily="18" charset="0"/>
              <a:cs typeface="David" panose="020E0502060401010101" pitchFamily="34" charset="-79"/>
            </a:endParaRPr>
          </a:p>
          <a:p>
            <a:pPr eaLnBrk="1" hangingPunct="1">
              <a:spcBef>
                <a:spcPct val="50000"/>
              </a:spcBef>
            </a:pPr>
            <a:r>
              <a:rPr lang="he-IL" altLang="en-US" sz="2800">
                <a:latin typeface="Times New Roman" panose="02020603050405020304" pitchFamily="18" charset="0"/>
                <a:cs typeface="David" panose="020E0502060401010101" pitchFamily="34" charset="-79"/>
              </a:rPr>
              <a:t>" התקדמות המצאתית היא התקדמות שאינה נראית כענין המובן מאליו לבעל-מקצוע ממוצע על סמך הידיעות שכבר נתפרסמו, לפני תאריך הבקשה, בדרכים האמורות בסעיף 4".</a:t>
            </a:r>
          </a:p>
          <a:p>
            <a:pPr eaLnBrk="1" hangingPunct="1">
              <a:spcBef>
                <a:spcPct val="50000"/>
              </a:spcBef>
            </a:pPr>
            <a:endParaRPr lang="he-IL" altLang="en-US" sz="2000">
              <a:latin typeface="Times New Roman" panose="02020603050405020304" pitchFamily="18" charset="0"/>
              <a:cs typeface="David" panose="020E0502060401010101" pitchFamily="34" charset="-79"/>
            </a:endParaRPr>
          </a:p>
          <a:p>
            <a:pPr eaLnBrk="1" hangingPunct="1">
              <a:spcBef>
                <a:spcPct val="50000"/>
              </a:spcBef>
            </a:pPr>
            <a:r>
              <a:rPr lang="en-US" altLang="en-US" sz="2800">
                <a:latin typeface="Times New Roman" panose="02020603050405020304" pitchFamily="18" charset="0"/>
                <a:cs typeface="David" panose="020E0502060401010101" pitchFamily="34" charset="-79"/>
                <a:sym typeface="Wingdings" panose="05000000000000000000" pitchFamily="2" charset="2"/>
              </a:rPr>
              <a:t></a:t>
            </a:r>
            <a:r>
              <a:rPr lang="he-IL" altLang="en-US" sz="2800">
                <a:latin typeface="Times New Roman" panose="02020603050405020304" pitchFamily="18" charset="0"/>
                <a:cs typeface="David" panose="020E0502060401010101" pitchFamily="34" charset="-79"/>
                <a:sym typeface="Wingdings" panose="05000000000000000000" pitchFamily="2" charset="2"/>
              </a:rPr>
              <a:t> יש צורך להראות כי ההמצאה מהווה </a:t>
            </a:r>
            <a:r>
              <a:rPr lang="he-IL" altLang="en-US" sz="2800" u="sng">
                <a:latin typeface="Times New Roman" panose="02020603050405020304" pitchFamily="18" charset="0"/>
                <a:cs typeface="David" panose="020E0502060401010101" pitchFamily="34" charset="-79"/>
                <a:sym typeface="Wingdings" panose="05000000000000000000" pitchFamily="2" charset="2"/>
              </a:rPr>
              <a:t>צעד קדימה</a:t>
            </a:r>
            <a:r>
              <a:rPr lang="he-IL" altLang="en-US" sz="2800">
                <a:latin typeface="Times New Roman" panose="02020603050405020304" pitchFamily="18" charset="0"/>
                <a:cs typeface="David" panose="020E0502060401010101" pitchFamily="34" charset="-79"/>
                <a:sym typeface="Wingdings" panose="05000000000000000000" pitchFamily="2" charset="2"/>
              </a:rPr>
              <a:t> מעבר לידע הקיים, ויש בה </a:t>
            </a:r>
            <a:r>
              <a:rPr lang="he-IL" altLang="en-US" sz="2800" u="sng">
                <a:latin typeface="Times New Roman" panose="02020603050405020304" pitchFamily="18" charset="0"/>
                <a:cs typeface="David" panose="020E0502060401010101" pitchFamily="34" charset="-79"/>
                <a:sym typeface="Wingdings" panose="05000000000000000000" pitchFamily="2" charset="2"/>
              </a:rPr>
              <a:t>ניצוץ המצאתי</a:t>
            </a:r>
            <a:r>
              <a:rPr lang="he-IL" altLang="en-US" sz="2800">
                <a:latin typeface="Times New Roman" panose="02020603050405020304" pitchFamily="18" charset="0"/>
                <a:cs typeface="David" panose="020E0502060401010101" pitchFamily="34" charset="-79"/>
                <a:sym typeface="Wingdings" panose="05000000000000000000" pitchFamily="2" charset="2"/>
              </a:rPr>
              <a:t>. </a:t>
            </a:r>
            <a:endParaRPr lang="en-US" altLang="en-US" sz="2800">
              <a:latin typeface="Times New Roman" panose="02020603050405020304" pitchFamily="18" charset="0"/>
              <a:cs typeface="David" panose="020E0502060401010101" pitchFamily="34" charset="-79"/>
            </a:endParaRPr>
          </a:p>
        </p:txBody>
      </p:sp>
      <p:pic>
        <p:nvPicPr>
          <p:cNvPr id="15365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5732463"/>
            <a:ext cx="690563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92267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Patent Type</a:t>
            </a:r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914400" y="1484313"/>
            <a:ext cx="7772400" cy="4824412"/>
          </a:xfrm>
        </p:spPr>
        <p:txBody>
          <a:bodyPr/>
          <a:lstStyle/>
          <a:p>
            <a:pPr algn="l" rtl="0">
              <a:buFont typeface="Wingdings" pitchFamily="2" charset="2"/>
              <a:buNone/>
            </a:pPr>
            <a:r>
              <a:rPr lang="en-US" sz="1800" b="1" dirty="0" smtClean="0"/>
              <a:t>Type A- Generic technology patents</a:t>
            </a:r>
          </a:p>
          <a:p>
            <a:pPr algn="l" rtl="0"/>
            <a:r>
              <a:rPr lang="en-US" sz="1800" dirty="0" smtClean="0"/>
              <a:t>Applicable to a wide range of technologies and markets</a:t>
            </a:r>
          </a:p>
          <a:p>
            <a:pPr algn="l" rtl="0"/>
            <a:r>
              <a:rPr lang="en-US" sz="1800" dirty="0" smtClean="0"/>
              <a:t>May block out a significant market ( i.e. one cannot compete in that market w/o infringing)</a:t>
            </a:r>
          </a:p>
          <a:p>
            <a:pPr algn="l" rtl="0"/>
            <a:r>
              <a:rPr lang="en-US" sz="1800" dirty="0" smtClean="0"/>
              <a:t>Might become a key patent if adopted in the future by a standard</a:t>
            </a:r>
          </a:p>
          <a:p>
            <a:pPr algn="l" rtl="0"/>
            <a:r>
              <a:rPr lang="en-US" sz="1800" dirty="0" smtClean="0"/>
              <a:t>Not obligated to RAND (If not on the standard)</a:t>
            </a:r>
          </a:p>
          <a:p>
            <a:pPr algn="l" rtl="0">
              <a:buFont typeface="Wingdings" pitchFamily="2" charset="2"/>
              <a:buNone/>
            </a:pPr>
            <a:r>
              <a:rPr lang="en-US" sz="1800" b="1" dirty="0" smtClean="0"/>
              <a:t>Type B-Standard-related patents</a:t>
            </a:r>
          </a:p>
          <a:p>
            <a:pPr algn="l" rtl="0"/>
            <a:r>
              <a:rPr lang="en-US" sz="1800" dirty="0" smtClean="0"/>
              <a:t>High probability of use and easy to show infringement</a:t>
            </a:r>
          </a:p>
          <a:p>
            <a:pPr algn="l" rtl="0"/>
            <a:r>
              <a:rPr lang="en-US" sz="1800" dirty="0" smtClean="0"/>
              <a:t>Does not generate significant pressure if under RAND obligation or licensed through a pool</a:t>
            </a:r>
          </a:p>
          <a:p>
            <a:pPr algn="l" rtl="0">
              <a:buFont typeface="Wingdings" pitchFamily="2" charset="2"/>
              <a:buNone/>
            </a:pPr>
            <a:r>
              <a:rPr lang="en-US" sz="1800" b="1" dirty="0" smtClean="0"/>
              <a:t>Type C-Product Technology related</a:t>
            </a:r>
          </a:p>
          <a:p>
            <a:pPr algn="l" rtl="0"/>
            <a:r>
              <a:rPr lang="en-US" sz="1800" dirty="0" smtClean="0"/>
              <a:t>A patent that acts as a significant obstacle to competition, but can be overcome, for example, by more expensive device, additional R&amp;D</a:t>
            </a:r>
          </a:p>
          <a:p>
            <a:pPr algn="l" rtl="0"/>
            <a:r>
              <a:rPr lang="en-US" sz="1800" dirty="0" smtClean="0"/>
              <a:t>Serves prestige, low likelihood of use by others or assertion</a:t>
            </a:r>
          </a:p>
        </p:txBody>
      </p:sp>
      <p:sp>
        <p:nvSpPr>
          <p:cNvPr id="3" name="Rectangle 2"/>
          <p:cNvSpPr/>
          <p:nvPr/>
        </p:nvSpPr>
        <p:spPr>
          <a:xfrm>
            <a:off x="1259632" y="6049059"/>
            <a:ext cx="7056784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b="1" dirty="0"/>
              <a:t>© Copyright  - Naomi Assia &amp; Co. – Law Offices, Patent Attorney’s and Notary</a:t>
            </a:r>
          </a:p>
        </p:txBody>
      </p:sp>
      <p:pic>
        <p:nvPicPr>
          <p:cNvPr id="5" name="Picture 4" descr="logo Aא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43888" y="5949950"/>
            <a:ext cx="579437" cy="601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What to file?-Suggested policy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>
              <a:buFont typeface="Wingdings" pitchFamily="2" charset="2"/>
              <a:buNone/>
            </a:pPr>
            <a:r>
              <a:rPr lang="en-US" sz="2000" b="1" dirty="0" smtClean="0"/>
              <a:t>File mainly type A and B patent applications</a:t>
            </a:r>
          </a:p>
          <a:p>
            <a:pPr algn="l" rtl="0">
              <a:buFont typeface="Wingdings" pitchFamily="2" charset="2"/>
              <a:buNone/>
            </a:pPr>
            <a:endParaRPr lang="en-US" sz="2000" b="1" dirty="0" smtClean="0"/>
          </a:p>
          <a:p>
            <a:pPr algn="l" rtl="0"/>
            <a:r>
              <a:rPr lang="en-US" sz="2000" dirty="0" smtClean="0"/>
              <a:t>File patent applications on mainstream of your technology roadmap;</a:t>
            </a:r>
          </a:p>
          <a:p>
            <a:pPr algn="l" rtl="0"/>
            <a:r>
              <a:rPr lang="en-US" sz="2000" dirty="0" smtClean="0"/>
              <a:t>File patent applications on your competitors technology present and future fields;</a:t>
            </a:r>
          </a:p>
          <a:p>
            <a:pPr algn="l" rtl="0"/>
            <a:r>
              <a:rPr lang="en-US" sz="2000" dirty="0" smtClean="0"/>
              <a:t>Focus on standards related patent applications (i.e. “Essential patents”)</a:t>
            </a:r>
          </a:p>
          <a:p>
            <a:pPr algn="l" rtl="0"/>
            <a:r>
              <a:rPr lang="en-US" sz="2000" dirty="0" smtClean="0"/>
              <a:t>Essential Patent applications defined as applications which are likely to become mandatory features standards</a:t>
            </a:r>
          </a:p>
          <a:p>
            <a:pPr algn="l" rtl="0"/>
            <a:r>
              <a:rPr lang="en-US" sz="2000" dirty="0" smtClean="0"/>
              <a:t>Filing only patent applications that may be enforced;</a:t>
            </a:r>
          </a:p>
          <a:p>
            <a:pPr algn="l" rtl="0"/>
            <a:r>
              <a:rPr lang="en-US" sz="2000" dirty="0" smtClean="0"/>
              <a:t>Filing broad claim patents according to future roadmap.</a:t>
            </a:r>
          </a:p>
          <a:p>
            <a:pPr algn="ctr" rtl="0">
              <a:buNone/>
            </a:pP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000" b="1" dirty="0"/>
              <a:t>© Copyright  - Naomi Assia &amp; Co. – Law Offices, Patent Attorney’s and Notary</a:t>
            </a:r>
          </a:p>
          <a:p>
            <a:pPr algn="l" rtl="0">
              <a:buFont typeface="Wingdings" pitchFamily="2" charset="2"/>
              <a:buNone/>
            </a:pPr>
            <a:endParaRPr lang="en-US" sz="1800" dirty="0" smtClean="0"/>
          </a:p>
        </p:txBody>
      </p:sp>
      <p:pic>
        <p:nvPicPr>
          <p:cNvPr id="4" name="Picture 3" descr="logo Aא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43888" y="5949950"/>
            <a:ext cx="579437" cy="601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Where to file?- National filing:</a:t>
            </a:r>
            <a:b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</a:br>
            <a:endParaRPr lang="en-US" sz="4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>
              <a:buFont typeface="Wingdings" pitchFamily="2" charset="2"/>
              <a:buNone/>
              <a:defRPr/>
            </a:pPr>
            <a:r>
              <a:rPr lang="en-US" b="1" dirty="0" smtClean="0"/>
              <a:t>Filing according to patent categorization:</a:t>
            </a:r>
          </a:p>
          <a:p>
            <a:pPr algn="l" rtl="0">
              <a:buFont typeface="Wingdings" pitchFamily="2" charset="2"/>
              <a:buNone/>
              <a:defRPr/>
            </a:pPr>
            <a:endParaRPr lang="en-US" b="1" dirty="0" smtClean="0"/>
          </a:p>
          <a:p>
            <a:pPr algn="l" rtl="0">
              <a:defRPr/>
            </a:pPr>
            <a:r>
              <a:rPr lang="en-US" dirty="0" smtClean="0"/>
              <a:t>For Type A &amp; B patents (i.e. Blocking and Essential/OPA patents):</a:t>
            </a:r>
          </a:p>
          <a:p>
            <a:pPr lvl="1" algn="l" rtl="0">
              <a:defRPr/>
            </a:pPr>
            <a:r>
              <a:rPr lang="en-US" sz="1800" dirty="0" smtClean="0">
                <a:ea typeface="+mn-ea"/>
              </a:rPr>
              <a:t>Country of sale (and if identified as Essential patent-also Country of production)</a:t>
            </a:r>
          </a:p>
          <a:p>
            <a:pPr lvl="1" algn="l" rtl="0">
              <a:defRPr/>
            </a:pPr>
            <a:r>
              <a:rPr lang="en-US" sz="1800" dirty="0" smtClean="0">
                <a:ea typeface="+mn-ea"/>
              </a:rPr>
              <a:t>Where your current and future competitors and main threats sale</a:t>
            </a:r>
          </a:p>
          <a:p>
            <a:pPr algn="l" rtl="0">
              <a:defRPr/>
            </a:pPr>
            <a:r>
              <a:rPr lang="en-US" dirty="0" smtClean="0"/>
              <a:t>For Category C (i.e. future core technology):</a:t>
            </a:r>
          </a:p>
          <a:p>
            <a:pPr lvl="1" algn="l" rtl="0">
              <a:defRPr/>
            </a:pPr>
            <a:r>
              <a:rPr lang="en-US" sz="1800" dirty="0" smtClean="0">
                <a:ea typeface="+mn-ea"/>
              </a:rPr>
              <a:t>US/IL only</a:t>
            </a:r>
          </a:p>
        </p:txBody>
      </p:sp>
      <p:sp>
        <p:nvSpPr>
          <p:cNvPr id="4" name="Rectangle 3"/>
          <p:cNvSpPr/>
          <p:nvPr/>
        </p:nvSpPr>
        <p:spPr>
          <a:xfrm>
            <a:off x="1907704" y="5949280"/>
            <a:ext cx="517889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b="1" dirty="0"/>
              <a:t>© Copyright  - Naomi Assia &amp; Co. – Law Offices, Patent Attorney’s and Notary</a:t>
            </a:r>
          </a:p>
        </p:txBody>
      </p:sp>
      <p:pic>
        <p:nvPicPr>
          <p:cNvPr id="5" name="Picture 4" descr="logo Aא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43888" y="5949950"/>
            <a:ext cx="579437" cy="601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Patent filing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sz="2000" dirty="0" smtClean="0"/>
              <a:t>Invention definition </a:t>
            </a:r>
          </a:p>
          <a:p>
            <a:pPr lvl="1" algn="l" rtl="0"/>
            <a:r>
              <a:rPr lang="en-US" sz="2000" dirty="0" smtClean="0"/>
              <a:t>Define the scope of your invention</a:t>
            </a:r>
          </a:p>
          <a:p>
            <a:pPr lvl="1" algn="l" rtl="0"/>
            <a:r>
              <a:rPr lang="en-US" sz="2000" dirty="0" smtClean="0"/>
              <a:t>According to the IID</a:t>
            </a:r>
          </a:p>
          <a:p>
            <a:pPr lvl="1" algn="l" rtl="0"/>
            <a:r>
              <a:rPr lang="en-US" sz="2000" dirty="0" smtClean="0"/>
              <a:t>Prior art search</a:t>
            </a:r>
          </a:p>
          <a:p>
            <a:pPr algn="l" rtl="0"/>
            <a:r>
              <a:rPr lang="en-US" sz="2000" dirty="0" smtClean="0"/>
              <a:t>Choose a professional Patent Attorney</a:t>
            </a:r>
          </a:p>
          <a:p>
            <a:pPr lvl="1" algn="l" rtl="0"/>
            <a:r>
              <a:rPr lang="en-US" sz="2000" dirty="0" smtClean="0"/>
              <a:t>US attorneys Vs IL attorneys</a:t>
            </a:r>
          </a:p>
          <a:p>
            <a:pPr lvl="1" algn="l" rtl="0"/>
            <a:r>
              <a:rPr lang="en-US" sz="2000" dirty="0" smtClean="0"/>
              <a:t>In-house patent attorney</a:t>
            </a:r>
          </a:p>
          <a:p>
            <a:pPr lvl="1" algn="l" rtl="0"/>
            <a:r>
              <a:rPr lang="en-US" sz="2000" dirty="0" smtClean="0"/>
              <a:t>Long term relations </a:t>
            </a:r>
          </a:p>
          <a:p>
            <a:pPr algn="l" rtl="0"/>
            <a:r>
              <a:rPr lang="en-US" sz="2000" dirty="0" smtClean="0"/>
              <a:t>Review before filing</a:t>
            </a:r>
          </a:p>
          <a:p>
            <a:pPr algn="l" rtl="0"/>
            <a:r>
              <a:rPr lang="en-US" sz="2000" dirty="0" smtClean="0"/>
              <a:t>Preference to full drafted patent</a:t>
            </a:r>
          </a:p>
          <a:p>
            <a:pPr algn="l" rtl="0"/>
            <a:r>
              <a:rPr lang="en-US" sz="2000" dirty="0" smtClean="0"/>
              <a:t>Fast Track filing procedure</a:t>
            </a:r>
          </a:p>
          <a:p>
            <a:pPr lvl="1"/>
            <a:endParaRPr lang="en-US" dirty="0" smtClean="0"/>
          </a:p>
          <a:p>
            <a:pPr lvl="1"/>
            <a:endParaRPr lang="en-US" sz="1000" b="1" dirty="0" smtClean="0"/>
          </a:p>
          <a:p>
            <a:pPr marL="457200" lvl="1" indent="0" algn="ctr">
              <a:buNone/>
            </a:pPr>
            <a:r>
              <a:rPr lang="en-US" sz="1000" b="1" dirty="0" smtClean="0"/>
              <a:t>© </a:t>
            </a:r>
            <a:r>
              <a:rPr lang="en-US" sz="1000" b="1" dirty="0"/>
              <a:t>Copyright  - Naomi Assia &amp; Co. – Law Offices, Patent Attorney’s and Notary</a:t>
            </a:r>
          </a:p>
          <a:p>
            <a:pPr lvl="1"/>
            <a:endParaRPr lang="en-US" dirty="0" smtClean="0"/>
          </a:p>
          <a:p>
            <a:endParaRPr lang="en-US" dirty="0" smtClean="0"/>
          </a:p>
        </p:txBody>
      </p:sp>
      <p:pic>
        <p:nvPicPr>
          <p:cNvPr id="4" name="Picture 3" descr="logo Aא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43888" y="5949950"/>
            <a:ext cx="579437" cy="601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Fast Track Procedure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557338"/>
            <a:ext cx="7772400" cy="4530725"/>
          </a:xfrm>
        </p:spPr>
        <p:txBody>
          <a:bodyPr/>
          <a:lstStyle/>
          <a:p>
            <a:pPr algn="l" rtl="0">
              <a:buFont typeface="Wingdings" pitchFamily="2" charset="2"/>
              <a:buNone/>
            </a:pPr>
            <a:r>
              <a:rPr lang="en-US" dirty="0" smtClean="0"/>
              <a:t>	In some cases (e.g. prior to a Standard Committee contribution, or prior to an interaction with another company, or when the invention is highly important), there is a clear necessity in protecting the invention by filing a patent application ASAP (provisional or non-provisional) -&gt; in such cases the invention will be forwarded directly to the comprehensive prior art search stage.</a:t>
            </a:r>
          </a:p>
        </p:txBody>
      </p:sp>
      <p:sp>
        <p:nvSpPr>
          <p:cNvPr id="2" name="Rectangle 1"/>
          <p:cNvSpPr/>
          <p:nvPr/>
        </p:nvSpPr>
        <p:spPr>
          <a:xfrm>
            <a:off x="1979712" y="5764897"/>
            <a:ext cx="493204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b="1" dirty="0"/>
              <a:t>© Copyright  - Naomi Assia &amp; Co. – Law Offices, Patent Attorney’s and Notary</a:t>
            </a:r>
          </a:p>
        </p:txBody>
      </p:sp>
      <p:pic>
        <p:nvPicPr>
          <p:cNvPr id="5" name="Picture 4" descr="logo Aא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43888" y="5949950"/>
            <a:ext cx="579437" cy="601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Patent Prosecution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>
          <a:xfrm>
            <a:off x="1042988" y="1628775"/>
            <a:ext cx="7772400" cy="4530725"/>
          </a:xfrm>
        </p:spPr>
        <p:txBody>
          <a:bodyPr/>
          <a:lstStyle/>
          <a:p>
            <a:pPr algn="l" rtl="0"/>
            <a:r>
              <a:rPr lang="en-US" smtClean="0"/>
              <a:t>Patent interviews</a:t>
            </a:r>
          </a:p>
          <a:p>
            <a:pPr algn="l" rtl="0"/>
            <a:r>
              <a:rPr lang="en-US" smtClean="0"/>
              <a:t>Amend the claims according to Prior Claim mapping to standards and technology</a:t>
            </a:r>
          </a:p>
          <a:p>
            <a:pPr algn="l" rtl="0"/>
            <a:r>
              <a:rPr lang="en-US" smtClean="0"/>
              <a:t>File  patent continuations –keep your patent alive</a:t>
            </a:r>
          </a:p>
          <a:p>
            <a:pPr algn="l" rtl="0"/>
            <a:r>
              <a:rPr lang="en-US" smtClean="0"/>
              <a:t>Consistent in worldwide OA responses</a:t>
            </a:r>
          </a:p>
          <a:p>
            <a:pPr algn="l" rtl="0"/>
            <a:r>
              <a:rPr lang="en-US" smtClean="0"/>
              <a:t>Never send an abandon letter </a:t>
            </a:r>
          </a:p>
          <a:p>
            <a:pPr algn="l" rtl="0">
              <a:buFont typeface="Wingdings" pitchFamily="2" charset="2"/>
              <a:buNone/>
            </a:pPr>
            <a:endParaRPr lang="en-US" smtClean="0"/>
          </a:p>
          <a:p>
            <a:endParaRPr lang="en-US" smtClean="0"/>
          </a:p>
        </p:txBody>
      </p:sp>
      <p:sp>
        <p:nvSpPr>
          <p:cNvPr id="2" name="Rectangle 1"/>
          <p:cNvSpPr/>
          <p:nvPr/>
        </p:nvSpPr>
        <p:spPr>
          <a:xfrm>
            <a:off x="1691680" y="5661248"/>
            <a:ext cx="5148064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b="1" dirty="0"/>
              <a:t>© Copyright  - Naomi Assia &amp; Co. – Law Offices, Patent Attorney’s and Notary</a:t>
            </a:r>
          </a:p>
        </p:txBody>
      </p:sp>
      <p:pic>
        <p:nvPicPr>
          <p:cNvPr id="5" name="Picture 4" descr="logo Aא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43888" y="5949950"/>
            <a:ext cx="579437" cy="601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02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7813"/>
            <a:ext cx="9144000" cy="1143000"/>
          </a:xfrm>
        </p:spPr>
        <p:txBody>
          <a:bodyPr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he-IL" sz="4400" b="1" dirty="0">
                <a:solidFill>
                  <a:schemeClr val="tx1">
                    <a:alpha val="10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David" pitchFamily="2" charset="-79"/>
              </a:rPr>
              <a:t>סימני מסחר</a:t>
            </a:r>
            <a:endParaRPr lang="en-US" sz="4400" b="1" dirty="0">
              <a:solidFill>
                <a:schemeClr val="tx1">
                  <a:alpha val="10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cs typeface="David" pitchFamily="2" charset="-79"/>
            </a:endParaRPr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411760" y="6248400"/>
            <a:ext cx="3912840" cy="457200"/>
          </a:xfrm>
        </p:spPr>
        <p:txBody>
          <a:bodyPr/>
          <a:lstStyle/>
          <a:p>
            <a:pPr>
              <a:defRPr/>
            </a:pPr>
            <a:r>
              <a:rPr lang="he-IL" dirty="0"/>
              <a:t>משרד עו"ד ועורכי פטנטים נעמי אסיא ושות'  כל הזכויות שמורות</a:t>
            </a:r>
            <a:endParaRPr lang="en-US" dirty="0"/>
          </a:p>
          <a:p>
            <a:pPr>
              <a:defRPr/>
            </a:pPr>
            <a:endParaRPr lang="en-US" dirty="0"/>
          </a:p>
        </p:txBody>
      </p:sp>
      <p:sp>
        <p:nvSpPr>
          <p:cNvPr id="9220" name="Text Box 3"/>
          <p:cNvSpPr txBox="1">
            <a:spLocks noChangeArrowheads="1"/>
          </p:cNvSpPr>
          <p:nvPr/>
        </p:nvSpPr>
        <p:spPr bwMode="auto">
          <a:xfrm>
            <a:off x="1042988" y="1773238"/>
            <a:ext cx="7643812" cy="3878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e-IL" altLang="en-US" sz="2800" b="1" u="sng">
                <a:solidFill>
                  <a:schemeClr val="hlink"/>
                </a:solidFill>
                <a:latin typeface="Tahoma" panose="020B0604030504040204" pitchFamily="34" charset="0"/>
                <a:cs typeface="David" panose="020E0502060401010101" pitchFamily="34" charset="-79"/>
              </a:rPr>
              <a:t>סימן:</a:t>
            </a:r>
            <a:r>
              <a:rPr lang="he-IL" altLang="en-US" sz="2800">
                <a:latin typeface="Tahoma" panose="020B0604030504040204" pitchFamily="34" charset="0"/>
                <a:cs typeface="David" panose="020E0502060401010101" pitchFamily="34" charset="-79"/>
              </a:rPr>
              <a:t> "אותיות, ספרות, מלים, דמויות או אותות אחרים או צירופם של אלה, בשני ממדים או בשלושה"</a:t>
            </a:r>
            <a:r>
              <a:rPr lang="en-US" altLang="en-US" sz="2800">
                <a:latin typeface="Tahoma" panose="020B0604030504040204" pitchFamily="34" charset="0"/>
                <a:cs typeface="David" panose="020E0502060401010101" pitchFamily="34" charset="-79"/>
              </a:rPr>
              <a:t>.</a:t>
            </a:r>
          </a:p>
          <a:p>
            <a:pPr eaLnBrk="1" hangingPunct="1">
              <a:spcBef>
                <a:spcPct val="50000"/>
              </a:spcBef>
            </a:pPr>
            <a:endParaRPr lang="he-IL" altLang="en-US" sz="800">
              <a:latin typeface="Tahoma" panose="020B0604030504040204" pitchFamily="34" charset="0"/>
              <a:cs typeface="David" panose="020E0502060401010101" pitchFamily="34" charset="-79"/>
            </a:endParaRPr>
          </a:p>
          <a:p>
            <a:pPr algn="just" eaLnBrk="1" hangingPunct="1">
              <a:spcBef>
                <a:spcPct val="50000"/>
              </a:spcBef>
            </a:pPr>
            <a:r>
              <a:rPr lang="he-IL" altLang="en-US" sz="2800" b="1" u="sng">
                <a:solidFill>
                  <a:schemeClr val="hlink"/>
                </a:solidFill>
                <a:latin typeface="Times New Roman" panose="02020603050405020304" pitchFamily="18" charset="0"/>
                <a:cs typeface="David" panose="020E0502060401010101" pitchFamily="34" charset="-79"/>
              </a:rPr>
              <a:t>סימן מסחרי</a:t>
            </a:r>
            <a:r>
              <a:rPr lang="he-IL" altLang="en-US" sz="2800">
                <a:solidFill>
                  <a:schemeClr val="hlink"/>
                </a:solidFill>
                <a:latin typeface="Times New Roman" panose="02020603050405020304" pitchFamily="18" charset="0"/>
                <a:cs typeface="David" panose="020E0502060401010101" pitchFamily="34" charset="-79"/>
              </a:rPr>
              <a:t>:</a:t>
            </a:r>
            <a:r>
              <a:rPr lang="he-IL" altLang="en-US" sz="2800">
                <a:latin typeface="Times New Roman" panose="02020603050405020304" pitchFamily="18" charset="0"/>
                <a:cs typeface="David" panose="020E0502060401010101" pitchFamily="34" charset="-79"/>
              </a:rPr>
              <a:t> "סימן המשמש, או מיועד לשמש, לאדם לעניין הטובין שהוא מייצר או סוחר בהם.</a:t>
            </a:r>
          </a:p>
          <a:p>
            <a:pPr algn="just" eaLnBrk="1" hangingPunct="1">
              <a:spcBef>
                <a:spcPct val="50000"/>
              </a:spcBef>
            </a:pPr>
            <a:endParaRPr lang="he-IL" altLang="en-US" sz="800">
              <a:latin typeface="Times New Roman" panose="02020603050405020304" pitchFamily="18" charset="0"/>
              <a:cs typeface="David" panose="020E0502060401010101" pitchFamily="34" charset="-79"/>
            </a:endParaRPr>
          </a:p>
          <a:p>
            <a:pPr algn="just" eaLnBrk="1" hangingPunct="1">
              <a:spcBef>
                <a:spcPct val="50000"/>
              </a:spcBef>
            </a:pPr>
            <a:r>
              <a:rPr lang="he-IL" altLang="en-US" sz="2800" b="1" u="sng">
                <a:solidFill>
                  <a:schemeClr val="hlink"/>
                </a:solidFill>
                <a:latin typeface="Times New Roman" panose="02020603050405020304" pitchFamily="18" charset="0"/>
                <a:cs typeface="David" panose="020E0502060401010101" pitchFamily="34" charset="-79"/>
              </a:rPr>
              <a:t>כשרות לסימן מסחר</a:t>
            </a:r>
            <a:r>
              <a:rPr lang="he-IL" altLang="en-US" sz="2800">
                <a:latin typeface="Times New Roman" panose="02020603050405020304" pitchFamily="18" charset="0"/>
                <a:cs typeface="David" panose="020E0502060401010101" pitchFamily="34" charset="-79"/>
              </a:rPr>
              <a:t>: סימן מסחר כשר לרישום הוא סימן בעל </a:t>
            </a:r>
            <a:r>
              <a:rPr lang="he-IL" altLang="en-US" sz="2800" b="1">
                <a:latin typeface="Times New Roman" panose="02020603050405020304" pitchFamily="18" charset="0"/>
                <a:cs typeface="David" panose="020E0502060401010101" pitchFamily="34" charset="-79"/>
              </a:rPr>
              <a:t>אופי מבחין</a:t>
            </a:r>
            <a:r>
              <a:rPr lang="he-IL" altLang="en-US" sz="2800">
                <a:latin typeface="Times New Roman" panose="02020603050405020304" pitchFamily="18" charset="0"/>
                <a:cs typeface="David" panose="020E0502060401010101" pitchFamily="34" charset="-79"/>
              </a:rPr>
              <a:t>, היינו סימן שיש בו כדי להבחין בין הטובין של בעל הסימן לבין הטובין של אחרים.</a:t>
            </a:r>
            <a:endParaRPr lang="en-US" altLang="en-US" sz="2800">
              <a:latin typeface="Times New Roman" panose="02020603050405020304" pitchFamily="18" charset="0"/>
              <a:cs typeface="David" panose="020E0502060401010101" pitchFamily="34" charset="-79"/>
            </a:endParaRPr>
          </a:p>
        </p:txBody>
      </p:sp>
      <p:pic>
        <p:nvPicPr>
          <p:cNvPr id="9221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5732463"/>
            <a:ext cx="690563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338886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1476375" y="6248400"/>
            <a:ext cx="6119813" cy="457200"/>
          </a:xfrm>
          <a:noFill/>
        </p:spPr>
        <p:txBody>
          <a:bodyPr/>
          <a:lstStyle/>
          <a:p>
            <a:r>
              <a:rPr lang="en-US" b="1" smtClean="0">
                <a:latin typeface="Arial" pitchFamily="34" charset="0"/>
                <a:cs typeface="Arial" pitchFamily="34" charset="0"/>
              </a:rPr>
              <a:t>© Copyright  - Naomi Assia &amp; Co. – Law Offices, Patent Attorney’s and Notary</a:t>
            </a:r>
          </a:p>
          <a:p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267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 smtClean="0"/>
          </a:p>
        </p:txBody>
      </p:sp>
      <p:sp>
        <p:nvSpPr>
          <p:cNvPr id="4" name="Rectangle 3"/>
          <p:cNvSpPr/>
          <p:nvPr/>
        </p:nvSpPr>
        <p:spPr>
          <a:xfrm>
            <a:off x="684213" y="2420938"/>
            <a:ext cx="7920037" cy="255428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he-IL" sz="3200" spc="150" dirty="0">
                <a:solidFill>
                  <a:schemeClr val="tx2"/>
                </a:solidFill>
                <a:latin typeface="Arial" charset="0"/>
                <a:cs typeface="Arial" charset="0"/>
              </a:rPr>
              <a:t>אומר נתן </a:t>
            </a:r>
            <a:r>
              <a:rPr lang="he-IL" sz="3200" spc="150" dirty="0" err="1">
                <a:solidFill>
                  <a:schemeClr val="tx2"/>
                </a:solidFill>
                <a:latin typeface="Arial" charset="0"/>
                <a:cs typeface="Arial" charset="0"/>
              </a:rPr>
              <a:t>מירוולד</a:t>
            </a:r>
            <a:r>
              <a:rPr lang="he-IL" sz="3200" spc="150" dirty="0">
                <a:solidFill>
                  <a:schemeClr val="tx2"/>
                </a:solidFill>
                <a:latin typeface="Arial" charset="0"/>
                <a:cs typeface="Arial" charset="0"/>
              </a:rPr>
              <a:t> מ-</a:t>
            </a:r>
            <a:r>
              <a:rPr lang="en-US" sz="3200" spc="150" dirty="0">
                <a:solidFill>
                  <a:schemeClr val="tx2"/>
                </a:solidFill>
                <a:latin typeface="Arial" charset="0"/>
                <a:cs typeface="Arial" charset="0"/>
              </a:rPr>
              <a:t>IV</a:t>
            </a:r>
            <a:r>
              <a:rPr lang="he-IL" sz="3200" spc="150" dirty="0">
                <a:solidFill>
                  <a:schemeClr val="tx2"/>
                </a:solidFill>
                <a:latin typeface="Arial" charset="0"/>
                <a:cs typeface="Arial" charset="0"/>
              </a:rPr>
              <a:t>: "חברתי נתפסת באופן מוטעה. תוארנו כטרולים. אך כל מה שאומרים עלינו כיום, כבר אמרו בשנות ה- 70 על תעשייה חדשה אז בתחום הקניין הרוחני, תעשיית התוכנה...</a:t>
            </a:r>
          </a:p>
        </p:txBody>
      </p:sp>
      <p:pic>
        <p:nvPicPr>
          <p:cNvPr id="11269" name="Picture 5" descr="logo Aא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43888" y="5949950"/>
            <a:ext cx="579437" cy="601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58775"/>
            <a:ext cx="8229600" cy="1143000"/>
          </a:xfrm>
        </p:spPr>
        <p:txBody>
          <a:bodyPr/>
          <a:lstStyle/>
          <a:p>
            <a:pPr algn="ctr" rtl="1" eaLnBrk="1" hangingPunct="1"/>
            <a:r>
              <a:rPr lang="he-IL" altLang="en-US" sz="4400" b="1" dirty="0" smtClean="0">
                <a:cs typeface="David" panose="020E0502060401010101" pitchFamily="34" charset="-79"/>
              </a:rPr>
              <a:t>סימני מסחר - המשך</a:t>
            </a:r>
            <a:endParaRPr lang="en-US" altLang="en-US" sz="4400" b="1" dirty="0" smtClean="0">
              <a:cs typeface="David" panose="020E0502060401010101" pitchFamily="34" charset="-79"/>
            </a:endParaRPr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555776" y="6248400"/>
            <a:ext cx="3768824" cy="457200"/>
          </a:xfrm>
        </p:spPr>
        <p:txBody>
          <a:bodyPr/>
          <a:lstStyle/>
          <a:p>
            <a:pPr>
              <a:defRPr/>
            </a:pPr>
            <a:r>
              <a:rPr lang="he-IL" dirty="0"/>
              <a:t>משרד עו"ד ועורכי פטנטים נעמי אסיא ושות'  כל הזכויות שמורות</a:t>
            </a:r>
            <a:endParaRPr lang="en-US" dirty="0"/>
          </a:p>
        </p:txBody>
      </p:sp>
      <p:sp>
        <p:nvSpPr>
          <p:cNvPr id="10244" name="Text Box 3"/>
          <p:cNvSpPr txBox="1">
            <a:spLocks noChangeArrowheads="1"/>
          </p:cNvSpPr>
          <p:nvPr/>
        </p:nvSpPr>
        <p:spPr bwMode="auto">
          <a:xfrm>
            <a:off x="381000" y="2362200"/>
            <a:ext cx="8382000" cy="3509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>
                <a:schemeClr val="tx1"/>
              </a:buClr>
              <a:buFontTx/>
              <a:buChar char="•"/>
            </a:pPr>
            <a:r>
              <a:rPr lang="he-IL" altLang="en-US" sz="2800">
                <a:latin typeface="Tahoma" panose="020B0604030504040204" pitchFamily="34" charset="0"/>
                <a:cs typeface="David" panose="020E0502060401010101" pitchFamily="34" charset="-79"/>
              </a:rPr>
              <a:t>  </a:t>
            </a:r>
            <a:r>
              <a:rPr lang="he-IL" altLang="en-US" sz="2800" b="1">
                <a:latin typeface="Times New Roman" panose="02020603050405020304" pitchFamily="18" charset="0"/>
                <a:cs typeface="David" panose="020E0502060401010101" pitchFamily="34" charset="-79"/>
              </a:rPr>
              <a:t>סיווג המוצר</a:t>
            </a:r>
            <a:r>
              <a:rPr lang="he-IL" altLang="en-US" sz="2800">
                <a:latin typeface="Times New Roman" panose="02020603050405020304" pitchFamily="18" charset="0"/>
                <a:cs typeface="David" panose="020E0502060401010101" pitchFamily="34" charset="-79"/>
              </a:rPr>
              <a:t>: תקנות סימני המסחר דורשות ממבקש הסימן לסווג את המוצר על פי מספר קטגוריות</a:t>
            </a:r>
            <a:r>
              <a:rPr lang="he-IL" altLang="en-US" sz="2800">
                <a:latin typeface="Tahoma" panose="020B0604030504040204" pitchFamily="34" charset="0"/>
                <a:cs typeface="David" panose="020E0502060401010101" pitchFamily="34" charset="-79"/>
              </a:rPr>
              <a:t>, בהתאם למוצר עליו רוצה המבקש לרשום את הסימן. </a:t>
            </a:r>
          </a:p>
          <a:p>
            <a:pPr eaLnBrk="1" hangingPunct="1">
              <a:spcBef>
                <a:spcPct val="50000"/>
              </a:spcBef>
              <a:buClr>
                <a:schemeClr val="tx1"/>
              </a:buClr>
              <a:buFontTx/>
              <a:buChar char="•"/>
            </a:pPr>
            <a:r>
              <a:rPr lang="he-IL" altLang="en-US" sz="2800">
                <a:latin typeface="Tahoma" panose="020B0604030504040204" pitchFamily="34" charset="0"/>
                <a:cs typeface="David" panose="020E0502060401010101" pitchFamily="34" charset="-79"/>
              </a:rPr>
              <a:t>  </a:t>
            </a:r>
            <a:r>
              <a:rPr lang="he-IL" altLang="en-US" sz="2800" b="1">
                <a:latin typeface="Tahoma" panose="020B0604030504040204" pitchFamily="34" charset="0"/>
                <a:cs typeface="David" panose="020E0502060401010101" pitchFamily="34" charset="-79"/>
              </a:rPr>
              <a:t>תוקף:</a:t>
            </a:r>
            <a:r>
              <a:rPr lang="he-IL" altLang="en-US" sz="2800">
                <a:latin typeface="Tahoma" panose="020B0604030504040204" pitchFamily="34" charset="0"/>
                <a:cs typeface="David" panose="020E0502060401010101" pitchFamily="34" charset="-79"/>
              </a:rPr>
              <a:t> תוקפו של הסימן הרשום הוא בישראל בלבד. </a:t>
            </a:r>
          </a:p>
          <a:p>
            <a:pPr eaLnBrk="1" hangingPunct="1">
              <a:spcBef>
                <a:spcPct val="50000"/>
              </a:spcBef>
              <a:buClr>
                <a:schemeClr val="tx1"/>
              </a:buClr>
              <a:buFontTx/>
              <a:buChar char="•"/>
            </a:pPr>
            <a:r>
              <a:rPr lang="he-IL" altLang="en-US" sz="2800">
                <a:latin typeface="Tahoma" panose="020B0604030504040204" pitchFamily="34" charset="0"/>
                <a:cs typeface="David" panose="020E0502060401010101" pitchFamily="34" charset="-79"/>
              </a:rPr>
              <a:t>  </a:t>
            </a:r>
            <a:r>
              <a:rPr lang="he-IL" altLang="en-US" sz="2800" b="1">
                <a:latin typeface="Tahoma" panose="020B0604030504040204" pitchFamily="34" charset="0"/>
                <a:cs typeface="David" panose="020E0502060401010101" pitchFamily="34" charset="-79"/>
              </a:rPr>
              <a:t>היקף ההגנה:</a:t>
            </a:r>
            <a:r>
              <a:rPr lang="en-US" altLang="en-US" sz="2800" b="1">
                <a:latin typeface="Tahoma" panose="020B0604030504040204" pitchFamily="34" charset="0"/>
                <a:cs typeface="David" panose="020E0502060401010101" pitchFamily="34" charset="-79"/>
              </a:rPr>
              <a:t> </a:t>
            </a:r>
            <a:r>
              <a:rPr lang="he-IL" altLang="en-US" sz="2800">
                <a:latin typeface="Times New Roman" panose="02020603050405020304" pitchFamily="18" charset="0"/>
                <a:cs typeface="David" panose="020E0502060401010101" pitchFamily="34" charset="-79"/>
              </a:rPr>
              <a:t>הסימן המסחרי מקנה לבעליו זכות לשימוש ייחודי בסימן הרשום, וזכות למנוע שימוש בסימן דומה לגבי מוצרים שבאותו סיווג (מעין מונופול על אותו הסיווג)</a:t>
            </a:r>
            <a:r>
              <a:rPr lang="he-IL" altLang="en-US" sz="2800">
                <a:latin typeface="Tahoma" panose="020B0604030504040204" pitchFamily="34" charset="0"/>
                <a:cs typeface="David" panose="020E0502060401010101" pitchFamily="34" charset="-79"/>
              </a:rPr>
              <a:t> </a:t>
            </a:r>
            <a:endParaRPr lang="en-US" altLang="en-US" sz="2800">
              <a:latin typeface="Tahoma" panose="020B0604030504040204" pitchFamily="34" charset="0"/>
              <a:cs typeface="David" panose="020E0502060401010101" pitchFamily="34" charset="-79"/>
            </a:endParaRPr>
          </a:p>
        </p:txBody>
      </p:sp>
      <p:pic>
        <p:nvPicPr>
          <p:cNvPr id="10245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5732463"/>
            <a:ext cx="690563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2525128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58775"/>
            <a:ext cx="8229600" cy="1143000"/>
          </a:xfrm>
        </p:spPr>
        <p:txBody>
          <a:bodyPr/>
          <a:lstStyle/>
          <a:p>
            <a:pPr algn="ctr" rtl="1" eaLnBrk="1" hangingPunct="1"/>
            <a:r>
              <a:rPr lang="he-IL" altLang="en-US" sz="4400" b="1" smtClean="0">
                <a:cs typeface="David" panose="020E0502060401010101" pitchFamily="34" charset="-79"/>
              </a:rPr>
              <a:t>הליך רישום סימן מסחר</a:t>
            </a:r>
            <a:endParaRPr lang="en-US" altLang="en-US" sz="4400" b="1" smtClean="0">
              <a:cs typeface="David" panose="020E0502060401010101" pitchFamily="34" charset="-79"/>
            </a:endParaRPr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627784" y="6164263"/>
            <a:ext cx="4392488" cy="457200"/>
          </a:xfrm>
        </p:spPr>
        <p:txBody>
          <a:bodyPr/>
          <a:lstStyle/>
          <a:p>
            <a:pPr>
              <a:defRPr/>
            </a:pPr>
            <a:r>
              <a:rPr lang="he-IL" dirty="0"/>
              <a:t>משרד עו"ד ועורכי פטנטים נעמי אסיא ושות'  כל הזכויות שמורות</a:t>
            </a:r>
            <a:endParaRPr lang="en-US" dirty="0"/>
          </a:p>
        </p:txBody>
      </p:sp>
      <p:sp>
        <p:nvSpPr>
          <p:cNvPr id="11268" name="Text Box 3"/>
          <p:cNvSpPr txBox="1">
            <a:spLocks noChangeArrowheads="1"/>
          </p:cNvSpPr>
          <p:nvPr/>
        </p:nvSpPr>
        <p:spPr bwMode="auto">
          <a:xfrm>
            <a:off x="395288" y="1628775"/>
            <a:ext cx="8305800" cy="436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>
                <a:schemeClr val="hlink"/>
              </a:buClr>
              <a:buFont typeface="Wingdings" panose="05000000000000000000" pitchFamily="2" charset="2"/>
              <a:buChar char="ü"/>
            </a:pPr>
            <a:r>
              <a:rPr lang="he-IL" altLang="en-US" sz="2800">
                <a:latin typeface="Tahoma" panose="020B0604030504040204" pitchFamily="34" charset="0"/>
                <a:cs typeface="David" panose="020E0502060401010101" pitchFamily="34" charset="-79"/>
              </a:rPr>
              <a:t> </a:t>
            </a:r>
            <a:r>
              <a:rPr lang="he-IL" altLang="en-US" sz="2800" b="1">
                <a:latin typeface="Tahoma" panose="020B0604030504040204" pitchFamily="34" charset="0"/>
                <a:cs typeface="David" panose="020E0502060401010101" pitchFamily="34" charset="-79"/>
              </a:rPr>
              <a:t>בחינת הבקשה</a:t>
            </a:r>
            <a:r>
              <a:rPr lang="he-IL" altLang="en-US" sz="2800">
                <a:latin typeface="Tahoma" panose="020B0604030504040204" pitchFamily="34" charset="0"/>
                <a:cs typeface="David" panose="020E0502060401010101" pitchFamily="34" charset="-79"/>
              </a:rPr>
              <a:t>:</a:t>
            </a:r>
            <a:r>
              <a:rPr lang="en-US" altLang="en-US" sz="2800">
                <a:latin typeface="Tahoma" panose="020B0604030504040204" pitchFamily="34" charset="0"/>
                <a:cs typeface="David" panose="020E0502060401010101" pitchFamily="34" charset="-79"/>
              </a:rPr>
              <a:t> </a:t>
            </a:r>
            <a:r>
              <a:rPr lang="he-IL" altLang="en-US" sz="2800">
                <a:latin typeface="Tahoma" panose="020B0604030504040204" pitchFamily="34" charset="0"/>
                <a:cs typeface="David" panose="020E0502060401010101" pitchFamily="34" charset="-79"/>
              </a:rPr>
              <a:t> הרשם בוחן האם הסימן כשיר לרישום </a:t>
            </a:r>
          </a:p>
          <a:p>
            <a:pPr lvl="1" eaLnBrk="1" hangingPunct="1">
              <a:spcBef>
                <a:spcPct val="50000"/>
              </a:spcBef>
              <a:buClr>
                <a:srgbClr val="008260"/>
              </a:buClr>
              <a:buFontTx/>
              <a:buChar char="•"/>
            </a:pPr>
            <a:r>
              <a:rPr lang="he-IL" altLang="en-US" sz="2800">
                <a:latin typeface="Tahoma" panose="020B0604030504040204" pitchFamily="34" charset="0"/>
                <a:cs typeface="David" panose="020E0502060401010101" pitchFamily="34" charset="-79"/>
              </a:rPr>
              <a:t>  הסימן אינו כשיר לרישום אם הוא אינו בעל אופי מבחין, או שיש בו כדי להטעות את הציבור או לגרום לתחרות בלתי הוגנת </a:t>
            </a:r>
          </a:p>
          <a:p>
            <a:pPr eaLnBrk="1" hangingPunct="1">
              <a:spcBef>
                <a:spcPct val="50000"/>
              </a:spcBef>
              <a:buClr>
                <a:schemeClr val="hlink"/>
              </a:buClr>
              <a:buFont typeface="Wingdings" panose="05000000000000000000" pitchFamily="2" charset="2"/>
              <a:buChar char="ü"/>
            </a:pPr>
            <a:r>
              <a:rPr lang="he-IL" altLang="en-US" sz="2800">
                <a:latin typeface="Tahoma" panose="020B0604030504040204" pitchFamily="34" charset="0"/>
                <a:cs typeface="David" panose="020E0502060401010101" pitchFamily="34" charset="-79"/>
              </a:rPr>
              <a:t> </a:t>
            </a:r>
            <a:r>
              <a:rPr lang="he-IL" altLang="en-US" sz="2800" b="1">
                <a:latin typeface="Tahoma" panose="020B0604030504040204" pitchFamily="34" charset="0"/>
                <a:cs typeface="David" panose="020E0502060401010101" pitchFamily="34" charset="-79"/>
              </a:rPr>
              <a:t>קיבול</a:t>
            </a:r>
            <a:r>
              <a:rPr lang="he-IL" altLang="en-US" sz="2800">
                <a:latin typeface="Tahoma" panose="020B0604030504040204" pitchFamily="34" charset="0"/>
                <a:cs typeface="David" panose="020E0502060401010101" pitchFamily="34" charset="-79"/>
              </a:rPr>
              <a:t>:</a:t>
            </a:r>
            <a:r>
              <a:rPr lang="en-US" altLang="en-US" sz="2800">
                <a:latin typeface="Tahoma" panose="020B0604030504040204" pitchFamily="34" charset="0"/>
                <a:cs typeface="David" panose="020E0502060401010101" pitchFamily="34" charset="-79"/>
              </a:rPr>
              <a:t> </a:t>
            </a:r>
            <a:r>
              <a:rPr lang="he-IL" altLang="en-US" sz="2800">
                <a:latin typeface="Tahoma" panose="020B0604030504040204" pitchFamily="34" charset="0"/>
                <a:cs typeface="David" panose="020E0502060401010101" pitchFamily="34" charset="-79"/>
              </a:rPr>
              <a:t>במידה והסימן קובל,  הסימן מתפרסם להתנגדויות</a:t>
            </a:r>
          </a:p>
          <a:p>
            <a:pPr eaLnBrk="1" hangingPunct="1">
              <a:spcBef>
                <a:spcPct val="50000"/>
              </a:spcBef>
              <a:buClr>
                <a:schemeClr val="hlink"/>
              </a:buClr>
              <a:buFont typeface="Wingdings" panose="05000000000000000000" pitchFamily="2" charset="2"/>
              <a:buChar char="ü"/>
            </a:pPr>
            <a:r>
              <a:rPr lang="he-IL" altLang="en-US" sz="2800">
                <a:latin typeface="Tahoma" panose="020B0604030504040204" pitchFamily="34" charset="0"/>
                <a:cs typeface="David" panose="020E0502060401010101" pitchFamily="34" charset="-79"/>
              </a:rPr>
              <a:t> </a:t>
            </a:r>
            <a:r>
              <a:rPr lang="he-IL" altLang="en-US" sz="2800" b="1">
                <a:latin typeface="Tahoma" panose="020B0604030504040204" pitchFamily="34" charset="0"/>
                <a:cs typeface="David" panose="020E0502060401010101" pitchFamily="34" charset="-79"/>
              </a:rPr>
              <a:t>התנגדות</a:t>
            </a:r>
            <a:r>
              <a:rPr lang="he-IL" altLang="en-US" sz="2800">
                <a:latin typeface="Tahoma" panose="020B0604030504040204" pitchFamily="34" charset="0"/>
                <a:cs typeface="David" panose="020E0502060401010101" pitchFamily="34" charset="-79"/>
              </a:rPr>
              <a:t>:</a:t>
            </a:r>
            <a:r>
              <a:rPr lang="en-US" altLang="en-US" sz="2800">
                <a:latin typeface="Tahoma" panose="020B0604030504040204" pitchFamily="34" charset="0"/>
                <a:cs typeface="David" panose="020E0502060401010101" pitchFamily="34" charset="-79"/>
              </a:rPr>
              <a:t> </a:t>
            </a:r>
            <a:r>
              <a:rPr lang="he-IL" altLang="en-US" sz="2800">
                <a:latin typeface="Tahoma" panose="020B0604030504040204" pitchFamily="34" charset="0"/>
                <a:cs typeface="David" panose="020E0502060401010101" pitchFamily="34" charset="-79"/>
              </a:rPr>
              <a:t>ניתן להתנגד לסימן תוך 3 חודשים מיום הפרסום.</a:t>
            </a:r>
          </a:p>
          <a:p>
            <a:pPr eaLnBrk="1" hangingPunct="1">
              <a:spcBef>
                <a:spcPct val="50000"/>
              </a:spcBef>
              <a:buClr>
                <a:schemeClr val="hlink"/>
              </a:buClr>
              <a:buFont typeface="Wingdings" panose="05000000000000000000" pitchFamily="2" charset="2"/>
              <a:buChar char="ü"/>
            </a:pPr>
            <a:r>
              <a:rPr lang="he-IL" altLang="en-US" sz="2800">
                <a:latin typeface="Tahoma" panose="020B0604030504040204" pitchFamily="34" charset="0"/>
                <a:cs typeface="David" panose="020E0502060401010101" pitchFamily="34" charset="-79"/>
              </a:rPr>
              <a:t> </a:t>
            </a:r>
            <a:r>
              <a:rPr lang="he-IL" altLang="en-US" sz="2800" b="1">
                <a:latin typeface="Tahoma" panose="020B0604030504040204" pitchFamily="34" charset="0"/>
                <a:cs typeface="David" panose="020E0502060401010101" pitchFamily="34" charset="-79"/>
              </a:rPr>
              <a:t>רישום</a:t>
            </a:r>
            <a:r>
              <a:rPr lang="he-IL" altLang="en-US" sz="2800">
                <a:latin typeface="Tahoma" panose="020B0604030504040204" pitchFamily="34" charset="0"/>
                <a:cs typeface="David" panose="020E0502060401010101" pitchFamily="34" charset="-79"/>
              </a:rPr>
              <a:t>:</a:t>
            </a:r>
            <a:r>
              <a:rPr lang="en-US" altLang="en-US" sz="2800">
                <a:latin typeface="Tahoma" panose="020B0604030504040204" pitchFamily="34" charset="0"/>
                <a:cs typeface="David" panose="020E0502060401010101" pitchFamily="34" charset="-79"/>
              </a:rPr>
              <a:t> </a:t>
            </a:r>
            <a:r>
              <a:rPr lang="he-IL" altLang="en-US" sz="2800">
                <a:latin typeface="Tahoma" panose="020B0604030504040204" pitchFamily="34" charset="0"/>
                <a:cs typeface="David" panose="020E0502060401010101" pitchFamily="34" charset="-79"/>
              </a:rPr>
              <a:t>במידה ולא הוגשה התנגדות, או שהוגשה התנגדות והוחלט בה לטובת המבקש – ירשום הרשם את סימן המסחר  </a:t>
            </a:r>
            <a:endParaRPr lang="en-US" altLang="en-US" sz="2800">
              <a:latin typeface="Tahoma" panose="020B0604030504040204" pitchFamily="34" charset="0"/>
              <a:cs typeface="David" panose="020E0502060401010101" pitchFamily="34" charset="-79"/>
            </a:endParaRPr>
          </a:p>
        </p:txBody>
      </p:sp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5732463"/>
            <a:ext cx="690563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7003759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59117" y="360645"/>
            <a:ext cx="7772400" cy="1143000"/>
          </a:xfrm>
        </p:spPr>
        <p:txBody>
          <a:bodyPr/>
          <a:lstStyle/>
          <a:p>
            <a:pPr lvl="0" algn="ctr"/>
            <a:r>
              <a:rPr lang="en-US" altLang="en-US" sz="4000" dirty="0" smtClean="0" bmk="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/>
            </a:r>
            <a:br>
              <a:rPr lang="en-US" altLang="en-US" sz="4000" dirty="0" smtClean="0" bmk="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en-US" altLang="en-US" sz="3600" b="1" dirty="0" bmk="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Intangible Assets = 80% of S&amp;P 500 Market Value</a:t>
            </a:r>
            <a:r>
              <a:rPr lang="en-US" alt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/>
            </a:r>
            <a:br>
              <a:rPr lang="en-US" alt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</a:br>
            <a:r>
              <a:rPr lang="en-US" alt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/>
            </a:r>
            <a:br>
              <a:rPr lang="en-US" alt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</a:br>
            <a:r>
              <a:rPr lang="en-US" alt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/>
            </a:r>
            <a:br>
              <a:rPr lang="en-US" alt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</a:b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graphicFrame>
        <p:nvGraphicFramePr>
          <p:cNvPr id="3085" name="Content Placeholder 308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59472286"/>
              </p:ext>
            </p:extLst>
          </p:nvPr>
        </p:nvGraphicFramePr>
        <p:xfrm>
          <a:off x="3352800" y="1844824"/>
          <a:ext cx="2981325" cy="1524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981325"/>
              </a:tblGrid>
              <a:tr h="152400"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Components of S&amp;P 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500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 Market Value</a:t>
                      </a:r>
                      <a:endParaRPr lang="en-US" sz="1000" b="1" dirty="0">
                        <a:solidFill>
                          <a:schemeClr val="tx1"/>
                        </a:solidFill>
                        <a:effectLst/>
                        <a:latin typeface="Constantia" panose="02030602050306030303" pitchFamily="18" charset="0"/>
                        <a:ea typeface="Times New Roman" panose="02020603050405020304" pitchFamily="18" charset="0"/>
                        <a:cs typeface="Constantia" panose="02030602050306030303" pitchFamily="18" charset="0"/>
                      </a:endParaRPr>
                    </a:p>
                  </a:txBody>
                  <a:tcPr marL="0" marR="0" marT="0" marB="0">
                    <a:noFill/>
                  </a:tcPr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411760" y="6248400"/>
            <a:ext cx="5112568" cy="4572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b="1" dirty="0">
                <a:latin typeface="Arial" pitchFamily="34" charset="0"/>
                <a:cs typeface="Arial" pitchFamily="34" charset="0"/>
              </a:rPr>
              <a:t>© Copyright  - Naomi Assia &amp; Co. – Law Offices, Patent Attorney’s and Notary</a:t>
            </a:r>
          </a:p>
        </p:txBody>
      </p:sp>
      <p:sp>
        <p:nvSpPr>
          <p:cNvPr id="29" name="Rectangle 16"/>
          <p:cNvSpPr>
            <a:spLocks noChangeArrowheads="1"/>
          </p:cNvSpPr>
          <p:nvPr/>
        </p:nvSpPr>
        <p:spPr bwMode="auto">
          <a:xfrm>
            <a:off x="683568" y="417790"/>
            <a:ext cx="184731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086" name="Rectangle 20"/>
          <p:cNvSpPr>
            <a:spLocks noChangeArrowheads="1"/>
          </p:cNvSpPr>
          <p:nvPr/>
        </p:nvSpPr>
        <p:spPr bwMode="auto">
          <a:xfrm>
            <a:off x="42863" y="-19445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3100" name="Picture 2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2461039"/>
            <a:ext cx="6116638" cy="269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03" name="TextBox 3102"/>
          <p:cNvSpPr txBox="1"/>
          <p:nvPr/>
        </p:nvSpPr>
        <p:spPr>
          <a:xfrm>
            <a:off x="2013695" y="5373216"/>
            <a:ext cx="619268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n-US" sz="1100" dirty="0" smtClean="0"/>
              <a:t>       </a:t>
            </a:r>
            <a:r>
              <a:rPr lang="en-US" sz="1000" dirty="0" smtClean="0"/>
              <a:t>1975	              1985                               1995                                2005                         2010</a:t>
            </a:r>
            <a:r>
              <a:rPr lang="en-US" sz="1100" dirty="0" smtClean="0"/>
              <a:t>	</a:t>
            </a:r>
            <a:endParaRPr lang="en-US" sz="1100" dirty="0"/>
          </a:p>
        </p:txBody>
      </p:sp>
      <p:sp>
        <p:nvSpPr>
          <p:cNvPr id="3104" name="TextBox 3103"/>
          <p:cNvSpPr txBox="1"/>
          <p:nvPr/>
        </p:nvSpPr>
        <p:spPr>
          <a:xfrm>
            <a:off x="1071085" y="2638211"/>
            <a:ext cx="576064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n-US" sz="1000" dirty="0" smtClean="0"/>
              <a:t>100%</a:t>
            </a:r>
          </a:p>
          <a:p>
            <a:pPr algn="l" rtl="0"/>
            <a:endParaRPr lang="en-US" sz="1000" dirty="0"/>
          </a:p>
          <a:p>
            <a:pPr algn="l" rtl="0"/>
            <a:endParaRPr lang="en-US" sz="1000" dirty="0" smtClean="0"/>
          </a:p>
          <a:p>
            <a:pPr algn="l" rtl="0"/>
            <a:r>
              <a:rPr lang="en-US" sz="1000" dirty="0" smtClean="0"/>
              <a:t>80%</a:t>
            </a:r>
          </a:p>
          <a:p>
            <a:pPr algn="l" rtl="0"/>
            <a:endParaRPr lang="en-US" sz="1000" dirty="0"/>
          </a:p>
          <a:p>
            <a:pPr algn="l" rtl="0"/>
            <a:endParaRPr lang="en-US" sz="1000" dirty="0" smtClean="0"/>
          </a:p>
          <a:p>
            <a:pPr algn="l" rtl="0"/>
            <a:r>
              <a:rPr lang="en-US" sz="1000" dirty="0" smtClean="0"/>
              <a:t>60%</a:t>
            </a:r>
          </a:p>
          <a:p>
            <a:pPr algn="l" rtl="0"/>
            <a:endParaRPr lang="en-US" sz="1000" dirty="0"/>
          </a:p>
          <a:p>
            <a:pPr algn="l" rtl="0"/>
            <a:endParaRPr lang="en-US" sz="1000" dirty="0" smtClean="0"/>
          </a:p>
          <a:p>
            <a:pPr algn="l" rtl="0"/>
            <a:r>
              <a:rPr lang="en-US" sz="1000" dirty="0" smtClean="0"/>
              <a:t>40%</a:t>
            </a:r>
          </a:p>
          <a:p>
            <a:pPr algn="l" rtl="0"/>
            <a:endParaRPr lang="en-US" sz="1000" dirty="0"/>
          </a:p>
          <a:p>
            <a:pPr algn="l" rtl="0"/>
            <a:endParaRPr lang="en-US" sz="1000" dirty="0" smtClean="0"/>
          </a:p>
          <a:p>
            <a:pPr algn="l" rtl="0"/>
            <a:r>
              <a:rPr lang="en-US" sz="1000" dirty="0" smtClean="0"/>
              <a:t>20%</a:t>
            </a:r>
          </a:p>
          <a:p>
            <a:pPr algn="l" rtl="0"/>
            <a:endParaRPr lang="en-US" dirty="0"/>
          </a:p>
          <a:p>
            <a:pPr algn="l" rtl="0"/>
            <a:endParaRPr lang="en-US" dirty="0"/>
          </a:p>
        </p:txBody>
      </p:sp>
      <p:sp>
        <p:nvSpPr>
          <p:cNvPr id="3105" name="TextBox 3104"/>
          <p:cNvSpPr txBox="1"/>
          <p:nvPr/>
        </p:nvSpPr>
        <p:spPr>
          <a:xfrm>
            <a:off x="3491880" y="5826196"/>
            <a:ext cx="112298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n-US" sz="1000" dirty="0" smtClean="0"/>
              <a:t>Tangible Assets</a:t>
            </a:r>
            <a:endParaRPr lang="en-US" sz="1000" dirty="0"/>
          </a:p>
        </p:txBody>
      </p:sp>
      <p:sp>
        <p:nvSpPr>
          <p:cNvPr id="3106" name="TextBox 3105"/>
          <p:cNvSpPr txBox="1"/>
          <p:nvPr/>
        </p:nvSpPr>
        <p:spPr>
          <a:xfrm>
            <a:off x="2873128" y="5835891"/>
            <a:ext cx="504056" cy="184814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alpha val="96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7" name="TextBox 66"/>
          <p:cNvSpPr txBox="1"/>
          <p:nvPr/>
        </p:nvSpPr>
        <p:spPr>
          <a:xfrm>
            <a:off x="4993289" y="5852990"/>
            <a:ext cx="504056" cy="184814"/>
          </a:xfrm>
          <a:prstGeom prst="rect">
            <a:avLst/>
          </a:prstGeom>
          <a:solidFill>
            <a:srgbClr val="CC9900"/>
          </a:solidFill>
          <a:ln w="3175">
            <a:solidFill>
              <a:schemeClr val="tx1">
                <a:alpha val="96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9" name="TextBox 68"/>
          <p:cNvSpPr txBox="1"/>
          <p:nvPr/>
        </p:nvSpPr>
        <p:spPr>
          <a:xfrm>
            <a:off x="5763108" y="5835891"/>
            <a:ext cx="132917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n-US" sz="1000" dirty="0" smtClean="0"/>
              <a:t>Intangible Assets</a:t>
            </a:r>
            <a:endParaRPr lang="en-US" sz="1000" dirty="0"/>
          </a:p>
        </p:txBody>
      </p:sp>
      <p:sp>
        <p:nvSpPr>
          <p:cNvPr id="3111" name="TextBox 3110"/>
          <p:cNvSpPr txBox="1"/>
          <p:nvPr/>
        </p:nvSpPr>
        <p:spPr>
          <a:xfrm>
            <a:off x="704361" y="6088562"/>
            <a:ext cx="242079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n-US" sz="900" i="1" dirty="0" smtClean="0"/>
              <a:t>Source: Ocean </a:t>
            </a:r>
            <a:r>
              <a:rPr lang="en-US" sz="900" i="1" dirty="0" err="1" smtClean="0"/>
              <a:t>Tomo</a:t>
            </a:r>
            <a:endParaRPr lang="en-US" sz="900" i="1" dirty="0"/>
          </a:p>
        </p:txBody>
      </p:sp>
      <p:pic>
        <p:nvPicPr>
          <p:cNvPr id="74" name="Picture 5" descr="logo Aא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43888" y="5949950"/>
            <a:ext cx="579437" cy="601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8871614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692275" y="6248400"/>
            <a:ext cx="5400675" cy="457200"/>
          </a:xfrm>
          <a:noFill/>
        </p:spPr>
        <p:txBody>
          <a:bodyPr/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© Copyright  - Naomi Assia &amp; Co. – Law Offices, Patent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Attorneys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and Notary</a:t>
            </a: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5088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420813"/>
          </a:xfrm>
        </p:spPr>
        <p:txBody>
          <a:bodyPr/>
          <a:lstStyle/>
          <a:p>
            <a:pPr algn="ctr">
              <a:defRPr/>
            </a:pPr>
            <a:r>
              <a:rPr lang="he-IL" sz="52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פטנט או מוצר </a:t>
            </a:r>
            <a:endParaRPr lang="en-US" sz="52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0244" name="Text Box 3"/>
          <p:cNvSpPr txBox="1">
            <a:spLocks noChangeArrowheads="1"/>
          </p:cNvSpPr>
          <p:nvPr/>
        </p:nvSpPr>
        <p:spPr bwMode="auto">
          <a:xfrm>
            <a:off x="609600" y="2438400"/>
            <a:ext cx="807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400">
              <a:latin typeface="Tahoma" pitchFamily="34" charset="0"/>
              <a:cs typeface="David" pitchFamily="34" charset="-79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68313" y="2686050"/>
            <a:ext cx="8064500" cy="157003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he-IL" sz="3200" spc="150" dirty="0">
                <a:solidFill>
                  <a:schemeClr val="tx2"/>
                </a:solidFill>
                <a:latin typeface="Arial" charset="0"/>
                <a:cs typeface="Arial" charset="0"/>
              </a:rPr>
              <a:t>כל זה שייך לתפיסת העולם החדשה מפרידה</a:t>
            </a:r>
          </a:p>
          <a:p>
            <a:pPr>
              <a:defRPr/>
            </a:pPr>
            <a:r>
              <a:rPr lang="he-IL" sz="3200" spc="150" dirty="0">
                <a:solidFill>
                  <a:schemeClr val="tx2"/>
                </a:solidFill>
                <a:latin typeface="Arial" charset="0"/>
                <a:cs typeface="Arial" charset="0"/>
              </a:rPr>
              <a:t>בין הפטנט למוצר, בין הרעיון ליישום.</a:t>
            </a:r>
          </a:p>
          <a:p>
            <a:pPr>
              <a:defRPr/>
            </a:pPr>
            <a:r>
              <a:rPr lang="he-IL" sz="3200" spc="150" dirty="0">
                <a:solidFill>
                  <a:schemeClr val="tx2"/>
                </a:solidFill>
                <a:latin typeface="Arial" charset="0"/>
                <a:cs typeface="Arial" charset="0"/>
              </a:rPr>
              <a:t>הפטנט ניצב בפני עצמו, כמטבע עובר לסוחר.</a:t>
            </a:r>
          </a:p>
        </p:txBody>
      </p:sp>
      <p:pic>
        <p:nvPicPr>
          <p:cNvPr id="10246" name="Picture 5" descr="logo Aא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43888" y="5949950"/>
            <a:ext cx="579437" cy="601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244094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1476375" y="6248400"/>
            <a:ext cx="7667625" cy="457200"/>
          </a:xfrm>
          <a:noFill/>
        </p:spPr>
        <p:txBody>
          <a:bodyPr/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© Copyright  - Naomi Assia &amp; Co. – Law Offices, Patent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Attorneys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and Notary</a:t>
            </a: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291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 smtClean="0"/>
          </a:p>
        </p:txBody>
      </p:sp>
      <p:sp>
        <p:nvSpPr>
          <p:cNvPr id="4" name="Rectangle 3"/>
          <p:cNvSpPr/>
          <p:nvPr/>
        </p:nvSpPr>
        <p:spPr>
          <a:xfrm>
            <a:off x="684213" y="2276475"/>
            <a:ext cx="7775575" cy="255428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he-IL" sz="3200" spc="150" dirty="0">
                <a:solidFill>
                  <a:schemeClr val="tx2"/>
                </a:solidFill>
                <a:latin typeface="Arial" charset="0"/>
                <a:cs typeface="Arial" charset="0"/>
              </a:rPr>
              <a:t>...כשם שלפני 30 שנים הפרידו את התוכנה מהחומרה והתוכנה הפכה לתעשייה בפני עצמה, כך היום עסק ההמצאות יעבוד טוב יותר אם יופרד מהייצור ויתפתח בעזרת שוק ההון".</a:t>
            </a:r>
          </a:p>
        </p:txBody>
      </p:sp>
      <p:pic>
        <p:nvPicPr>
          <p:cNvPr id="12293" name="Picture 5" descr="logo Aא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43888" y="5949950"/>
            <a:ext cx="579437" cy="601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1619250" y="6248400"/>
            <a:ext cx="6121400" cy="457200"/>
          </a:xfrm>
          <a:noFill/>
        </p:spPr>
        <p:txBody>
          <a:bodyPr/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© Copyright  - Naomi Assia &amp; Co. – Law Offices, Patent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Attorneys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and Notary</a:t>
            </a: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315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 smtClean="0"/>
          </a:p>
        </p:txBody>
      </p:sp>
      <p:sp>
        <p:nvSpPr>
          <p:cNvPr id="4" name="Rectangle 3"/>
          <p:cNvSpPr/>
          <p:nvPr/>
        </p:nvSpPr>
        <p:spPr>
          <a:xfrm>
            <a:off x="404813" y="2116138"/>
            <a:ext cx="8353425" cy="270827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he-IL" sz="3200" spc="150" dirty="0">
                <a:solidFill>
                  <a:schemeClr val="tx2"/>
                </a:solidFill>
                <a:latin typeface="Arial" charset="0"/>
                <a:cs typeface="Arial" charset="0"/>
              </a:rPr>
              <a:t>הוא מדבר על הפטנט והמוצר שמתקיימים</a:t>
            </a:r>
          </a:p>
          <a:p>
            <a:pPr>
              <a:defRPr/>
            </a:pPr>
            <a:r>
              <a:rPr lang="he-IL" sz="3200" spc="150" dirty="0">
                <a:solidFill>
                  <a:schemeClr val="tx2"/>
                </a:solidFill>
                <a:latin typeface="Arial" charset="0"/>
                <a:cs typeface="Arial" charset="0"/>
              </a:rPr>
              <a:t>בשני מסלולים נפרדים:</a:t>
            </a:r>
          </a:p>
          <a:p>
            <a:pPr>
              <a:defRPr/>
            </a:pPr>
            <a:endParaRPr lang="he-IL" sz="1000" spc="150" dirty="0">
              <a:solidFill>
                <a:schemeClr val="tx2"/>
              </a:solidFill>
              <a:latin typeface="Arial" charset="0"/>
              <a:cs typeface="Arial" charset="0"/>
            </a:endParaRPr>
          </a:p>
          <a:p>
            <a:pPr marL="457200" indent="-457200">
              <a:buFont typeface="Arial" pitchFamily="34" charset="0"/>
              <a:buChar char="•"/>
              <a:defRPr/>
            </a:pPr>
            <a:r>
              <a:rPr lang="he-IL" sz="3200" spc="150" dirty="0">
                <a:solidFill>
                  <a:schemeClr val="tx2"/>
                </a:solidFill>
                <a:latin typeface="Arial" charset="0"/>
                <a:cs typeface="Arial" charset="0"/>
              </a:rPr>
              <a:t>פטנט חזק לא בהכרח משיג מוצר מוצלח.</a:t>
            </a:r>
          </a:p>
          <a:p>
            <a:pPr marL="457200" indent="-457200">
              <a:buFont typeface="Arial" pitchFamily="34" charset="0"/>
              <a:buChar char="•"/>
              <a:defRPr/>
            </a:pPr>
            <a:r>
              <a:rPr lang="he-IL" sz="3200" spc="150" dirty="0">
                <a:solidFill>
                  <a:schemeClr val="tx2"/>
                </a:solidFill>
                <a:latin typeface="Arial" charset="0"/>
                <a:cs typeface="Arial" charset="0"/>
              </a:rPr>
              <a:t>הצלחת המוצר תלויה לא פחות בדרישות השוק וביתרון היחסי שלו.</a:t>
            </a:r>
          </a:p>
        </p:txBody>
      </p:sp>
      <p:pic>
        <p:nvPicPr>
          <p:cNvPr id="13317" name="Picture 5" descr="logo Aא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43888" y="5949950"/>
            <a:ext cx="579437" cy="601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1835150" y="6248400"/>
            <a:ext cx="5616575" cy="457200"/>
          </a:xfrm>
          <a:noFill/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© Copyright  - Naomi Assia &amp; Co. – Law Offices, Patent Attorney’s and Notary</a:t>
            </a:r>
          </a:p>
        </p:txBody>
      </p:sp>
      <p:sp>
        <p:nvSpPr>
          <p:cNvPr id="4" name="Rectangle 3"/>
          <p:cNvSpPr/>
          <p:nvPr/>
        </p:nvSpPr>
        <p:spPr>
          <a:xfrm>
            <a:off x="611188" y="2060575"/>
            <a:ext cx="7993062" cy="206216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he-IL" sz="3200" spc="150" dirty="0">
                <a:solidFill>
                  <a:schemeClr val="tx2"/>
                </a:solidFill>
                <a:latin typeface="Arial" charset="0"/>
                <a:cs typeface="Arial" charset="0"/>
              </a:rPr>
              <a:t>י. ב. מ. </a:t>
            </a:r>
            <a:r>
              <a:rPr lang="he-IL" sz="3200" spc="150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הגישה לרשום ב-2014 כשבעת אלפים </a:t>
            </a:r>
            <a:r>
              <a:rPr lang="he-IL" sz="3200" spc="150" dirty="0">
                <a:solidFill>
                  <a:schemeClr val="tx2"/>
                </a:solidFill>
                <a:latin typeface="Arial" charset="0"/>
                <a:cs typeface="Arial" charset="0"/>
              </a:rPr>
              <a:t>פטנטים בשנה. מכירות הפטנטים של החברה מהווה כרבע מן ההכנסה השנתית שלה, רווח שהוא כמעט נקי מהוצאות.</a:t>
            </a:r>
          </a:p>
        </p:txBody>
      </p:sp>
      <p:pic>
        <p:nvPicPr>
          <p:cNvPr id="1638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7825" y="115888"/>
            <a:ext cx="3094038" cy="144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9" name="Picture 5" descr="logo Aא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43888" y="5949950"/>
            <a:ext cx="579437" cy="601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 smtClean="0"/>
              <a:t>החשוב ביותר בהגנת קניין רוחני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he-IL" dirty="0" smtClean="0"/>
          </a:p>
          <a:p>
            <a:r>
              <a:rPr lang="he-IL" dirty="0" smtClean="0"/>
              <a:t>סימני מסחר</a:t>
            </a:r>
          </a:p>
          <a:p>
            <a:r>
              <a:rPr lang="he-IL" dirty="0" smtClean="0"/>
              <a:t>פטנטים</a:t>
            </a:r>
          </a:p>
          <a:p>
            <a:r>
              <a:rPr lang="he-IL" dirty="0" smtClean="0"/>
              <a:t>מגדמים</a:t>
            </a:r>
          </a:p>
          <a:p>
            <a:endParaRPr lang="he-IL" dirty="0"/>
          </a:p>
          <a:p>
            <a:pPr marL="0" indent="0">
              <a:buNone/>
            </a:pPr>
            <a:r>
              <a:rPr lang="he-IL" dirty="0" smtClean="0"/>
              <a:t>אותם ניתן לרשום בכל מדינה בה פועלים וההגנה היא כלפי כל צד שלישי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352800" y="6248400"/>
            <a:ext cx="3883496" cy="457200"/>
          </a:xfrm>
        </p:spPr>
        <p:txBody>
          <a:bodyPr/>
          <a:lstStyle/>
          <a:p>
            <a:pPr>
              <a:defRPr/>
            </a:pPr>
            <a:r>
              <a:rPr lang="he-IL" dirty="0"/>
              <a:t>משרד עו"ד ועורכי פטנטים נעמי אסיא ושות'  כל הזכויות שמורות</a:t>
            </a:r>
            <a:endParaRPr lang="en-US" dirty="0"/>
          </a:p>
        </p:txBody>
      </p:sp>
      <p:pic>
        <p:nvPicPr>
          <p:cNvPr id="5" name="Picture 5" descr="logo Aא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43888" y="5949950"/>
            <a:ext cx="579437" cy="601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0202908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58775"/>
            <a:ext cx="8229600" cy="1143000"/>
          </a:xfrm>
        </p:spPr>
        <p:txBody>
          <a:bodyPr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he-IL" sz="4400" b="1" dirty="0">
                <a:solidFill>
                  <a:schemeClr val="tx1">
                    <a:alpha val="10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David" pitchFamily="2" charset="-79"/>
              </a:rPr>
              <a:t>דיני פטנטים</a:t>
            </a:r>
            <a:endParaRPr lang="en-US" sz="4400" b="1" dirty="0">
              <a:solidFill>
                <a:schemeClr val="tx1">
                  <a:alpha val="10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cs typeface="David" pitchFamily="2" charset="-79"/>
            </a:endParaRPr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627784" y="6248400"/>
            <a:ext cx="3696816" cy="457200"/>
          </a:xfrm>
        </p:spPr>
        <p:txBody>
          <a:bodyPr/>
          <a:lstStyle/>
          <a:p>
            <a:pPr>
              <a:defRPr/>
            </a:pPr>
            <a:r>
              <a:rPr lang="he-IL" dirty="0"/>
              <a:t>משרד עו"ד ועורכי פטנטים נעמי אסיא ושות'  </a:t>
            </a:r>
            <a:r>
              <a:rPr lang="he-IL" dirty="0" smtClean="0"/>
              <a:t>כל </a:t>
            </a:r>
            <a:r>
              <a:rPr lang="he-IL" dirty="0"/>
              <a:t>הזכויות שמורות</a:t>
            </a:r>
            <a:endParaRPr lang="en-US" dirty="0"/>
          </a:p>
        </p:txBody>
      </p:sp>
      <p:sp>
        <p:nvSpPr>
          <p:cNvPr id="12292" name="Text Box 3"/>
          <p:cNvSpPr txBox="1">
            <a:spLocks noChangeArrowheads="1"/>
          </p:cNvSpPr>
          <p:nvPr/>
        </p:nvSpPr>
        <p:spPr bwMode="auto">
          <a:xfrm>
            <a:off x="1066800" y="2133600"/>
            <a:ext cx="7620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 sz="4400">
              <a:solidFill>
                <a:schemeClr val="tx2"/>
              </a:solidFill>
              <a:latin typeface="Times New Roman" panose="02020603050405020304" pitchFamily="18" charset="0"/>
              <a:cs typeface="David" panose="020E0502060401010101" pitchFamily="34" charset="-79"/>
            </a:endParaRPr>
          </a:p>
        </p:txBody>
      </p:sp>
      <p:sp>
        <p:nvSpPr>
          <p:cNvPr id="12293" name="Text Box 4"/>
          <p:cNvSpPr txBox="1">
            <a:spLocks noChangeArrowheads="1"/>
          </p:cNvSpPr>
          <p:nvPr/>
        </p:nvSpPr>
        <p:spPr bwMode="auto">
          <a:xfrm>
            <a:off x="914400" y="1981200"/>
            <a:ext cx="7696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 sz="2800">
              <a:solidFill>
                <a:schemeClr val="tx2"/>
              </a:solidFill>
              <a:latin typeface="Times New Roman" panose="02020603050405020304" pitchFamily="18" charset="0"/>
              <a:cs typeface="David" panose="020E0502060401010101" pitchFamily="34" charset="-79"/>
            </a:endParaRPr>
          </a:p>
        </p:txBody>
      </p:sp>
      <p:sp>
        <p:nvSpPr>
          <p:cNvPr id="12294" name="Text Box 5"/>
          <p:cNvSpPr txBox="1">
            <a:spLocks noChangeArrowheads="1"/>
          </p:cNvSpPr>
          <p:nvPr/>
        </p:nvSpPr>
        <p:spPr bwMode="auto">
          <a:xfrm>
            <a:off x="1042988" y="1981200"/>
            <a:ext cx="7796212" cy="3297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tabLst>
                <a:tab pos="39417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tabLst>
                <a:tab pos="39417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tabLst>
                <a:tab pos="39417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tabLst>
                <a:tab pos="39417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tabLst>
                <a:tab pos="39417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tabLst>
                <a:tab pos="39417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tabLst>
                <a:tab pos="39417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tabLst>
                <a:tab pos="39417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tabLst>
                <a:tab pos="39417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e-IL" altLang="en-US" sz="3000" b="1" u="sng">
                <a:solidFill>
                  <a:schemeClr val="hlink"/>
                </a:solidFill>
                <a:latin typeface="Times New Roman" panose="02020603050405020304" pitchFamily="18" charset="0"/>
                <a:cs typeface="David" panose="020E0502060401010101" pitchFamily="34" charset="-79"/>
              </a:rPr>
              <a:t>הרעיון מאחורי ההגנה ע"י פטנט:</a:t>
            </a:r>
            <a:r>
              <a:rPr lang="en-US" altLang="en-US" sz="3000" b="1">
                <a:solidFill>
                  <a:schemeClr val="hlink"/>
                </a:solidFill>
                <a:latin typeface="Times New Roman" panose="02020603050405020304" pitchFamily="18" charset="0"/>
                <a:cs typeface="David" panose="020E0502060401010101" pitchFamily="34" charset="-79"/>
              </a:rPr>
              <a:t> </a:t>
            </a:r>
            <a:r>
              <a:rPr lang="he-IL" altLang="en-US" sz="3000" b="1">
                <a:solidFill>
                  <a:schemeClr val="hlink"/>
                </a:solidFill>
                <a:latin typeface="Times New Roman" panose="02020603050405020304" pitchFamily="18" charset="0"/>
                <a:cs typeface="David" panose="020E0502060401010101" pitchFamily="34" charset="-79"/>
              </a:rPr>
              <a:t> 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he-IL" altLang="en-US" sz="2800">
                <a:latin typeface="Times New Roman" panose="02020603050405020304" pitchFamily="18" charset="0"/>
                <a:cs typeface="David" panose="020E0502060401010101" pitchFamily="34" charset="-79"/>
              </a:rPr>
              <a:t>עסקה בין הממציא לחברה - חשיפת האמצאה בתמורה למתן מונופול. </a:t>
            </a:r>
          </a:p>
          <a:p>
            <a:pPr eaLnBrk="1" hangingPunct="1">
              <a:spcBef>
                <a:spcPct val="50000"/>
              </a:spcBef>
            </a:pPr>
            <a:endParaRPr lang="he-IL" altLang="en-US" sz="800">
              <a:latin typeface="Times New Roman" panose="02020603050405020304" pitchFamily="18" charset="0"/>
              <a:cs typeface="David" panose="020E0502060401010101" pitchFamily="34" charset="-79"/>
            </a:endParaRP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he-IL" altLang="en-US" sz="2800">
                <a:latin typeface="Times New Roman" panose="02020603050405020304" pitchFamily="18" charset="0"/>
                <a:cs typeface="David" panose="020E0502060401010101" pitchFamily="34" charset="-79"/>
              </a:rPr>
              <a:t> חשיפת דרכי הביצוע היא החובה המוטלת על מבקש הפטנט והיא מהווה את התמורה </a:t>
            </a:r>
            <a:r>
              <a:rPr lang="en-US" altLang="en-US" sz="2800">
                <a:latin typeface="Times New Roman" panose="02020603050405020304" pitchFamily="18" charset="0"/>
                <a:cs typeface="David" panose="020E0502060401010101" pitchFamily="34" charset="-79"/>
              </a:rPr>
              <a:t>(quid pro quo)</a:t>
            </a:r>
            <a:r>
              <a:rPr lang="he-IL" altLang="en-US" sz="2800">
                <a:latin typeface="Times New Roman" panose="02020603050405020304" pitchFamily="18" charset="0"/>
                <a:cs typeface="David" panose="020E0502060401010101" pitchFamily="34" charset="-79"/>
              </a:rPr>
              <a:t> הנדרשת ממי שמבקש לקבל פטנט על המצאתו. </a:t>
            </a:r>
          </a:p>
        </p:txBody>
      </p:sp>
      <p:pic>
        <p:nvPicPr>
          <p:cNvPr id="12295" name="Picture 6" descr="patent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7550" y="260350"/>
            <a:ext cx="17526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6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5732463"/>
            <a:ext cx="690563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976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58775"/>
            <a:ext cx="8229600" cy="1143000"/>
          </a:xfrm>
        </p:spPr>
        <p:txBody>
          <a:bodyPr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he-IL" sz="4400" b="1" dirty="0">
                <a:solidFill>
                  <a:schemeClr val="tx1">
                    <a:alpha val="10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David" pitchFamily="2" charset="-79"/>
              </a:rPr>
              <a:t>דיני פטנטים </a:t>
            </a:r>
            <a:endParaRPr lang="en-US" sz="4400" b="1" dirty="0">
              <a:solidFill>
                <a:schemeClr val="tx1">
                  <a:alpha val="10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cs typeface="David" pitchFamily="2" charset="-79"/>
            </a:endParaRPr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123728" y="6248400"/>
            <a:ext cx="4200872" cy="457200"/>
          </a:xfrm>
        </p:spPr>
        <p:txBody>
          <a:bodyPr/>
          <a:lstStyle/>
          <a:p>
            <a:pPr>
              <a:defRPr/>
            </a:pPr>
            <a:r>
              <a:rPr lang="he-IL" dirty="0"/>
              <a:t>משרד עו"ד ועורכי פטנטים נעמי אסיא ושות'  כל הזכויות שמורות</a:t>
            </a:r>
            <a:endParaRPr lang="en-US" dirty="0"/>
          </a:p>
        </p:txBody>
      </p:sp>
      <p:sp>
        <p:nvSpPr>
          <p:cNvPr id="13316" name="Text Box 3"/>
          <p:cNvSpPr txBox="1">
            <a:spLocks noChangeArrowheads="1"/>
          </p:cNvSpPr>
          <p:nvPr/>
        </p:nvSpPr>
        <p:spPr bwMode="auto">
          <a:xfrm>
            <a:off x="1066800" y="1844675"/>
            <a:ext cx="7537450" cy="3511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e-IL" altLang="en-US" sz="2800" b="1">
                <a:solidFill>
                  <a:schemeClr val="hlink"/>
                </a:solidFill>
                <a:latin typeface="Times New Roman" panose="02020603050405020304" pitchFamily="18" charset="0"/>
                <a:cs typeface="David" panose="020E0502060401010101" pitchFamily="34" charset="-79"/>
              </a:rPr>
              <a:t>מה נותנת ההגנה על הפטנט ?</a:t>
            </a:r>
            <a:r>
              <a:rPr lang="en-US" altLang="en-US" sz="2800" b="1">
                <a:solidFill>
                  <a:schemeClr val="hlink"/>
                </a:solidFill>
                <a:latin typeface="Times New Roman" panose="02020603050405020304" pitchFamily="18" charset="0"/>
                <a:cs typeface="David" panose="020E0502060401010101" pitchFamily="34" charset="-79"/>
              </a:rPr>
              <a:t> </a:t>
            </a:r>
            <a:endParaRPr lang="he-IL" altLang="en-US" sz="2800" b="1">
              <a:solidFill>
                <a:schemeClr val="hlink"/>
              </a:solidFill>
              <a:latin typeface="Times New Roman" panose="02020603050405020304" pitchFamily="18" charset="0"/>
              <a:cs typeface="David" panose="020E0502060401010101" pitchFamily="34" charset="-79"/>
            </a:endParaRP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he-IL" altLang="en-US" sz="2800">
                <a:latin typeface="Times New Roman" panose="02020603050405020304" pitchFamily="18" charset="0"/>
                <a:cs typeface="David" panose="020E0502060401010101" pitchFamily="34" charset="-79"/>
              </a:rPr>
              <a:t> מונופול לבעל הפטנט לניצול אמצאתו למשך 20 שנה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he-IL" altLang="en-US" sz="2800">
                <a:latin typeface="Times New Roman" panose="02020603050405020304" pitchFamily="18" charset="0"/>
                <a:cs typeface="David" panose="020E0502060401010101" pitchFamily="34" charset="-79"/>
              </a:rPr>
              <a:t> אפשרות לבעל הפטנט לקבל תמלוגים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he-IL" altLang="en-US" sz="2800">
                <a:latin typeface="Times New Roman" panose="02020603050405020304" pitchFamily="18" charset="0"/>
                <a:cs typeface="David" panose="020E0502060401010101" pitchFamily="34" charset="-79"/>
              </a:rPr>
              <a:t> חסימת מתחרים וניצול בלעדי של האמצאה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he-IL" altLang="en-US" sz="2800">
                <a:latin typeface="Times New Roman" panose="02020603050405020304" pitchFamily="18" charset="0"/>
                <a:cs typeface="David" panose="020E0502060401010101" pitchFamily="34" charset="-79"/>
              </a:rPr>
              <a:t> אפשרות לגיוס כספים ואסטרטגיה שיווקית גם בשלב  </a:t>
            </a:r>
            <a:r>
              <a:rPr lang="en-US" altLang="en-US" sz="2800">
                <a:latin typeface="Times New Roman" panose="02020603050405020304" pitchFamily="18" charset="0"/>
                <a:cs typeface="David" panose="020E0502060401010101" pitchFamily="34" charset="-79"/>
              </a:rPr>
              <a:t>patent pending</a:t>
            </a:r>
            <a:r>
              <a:rPr lang="he-IL" altLang="en-US" sz="2800">
                <a:latin typeface="Times New Roman" panose="02020603050405020304" pitchFamily="18" charset="0"/>
                <a:cs typeface="David" panose="020E0502060401010101" pitchFamily="34" charset="-79"/>
              </a:rPr>
              <a:t> </a:t>
            </a:r>
            <a:endParaRPr lang="en-US" altLang="en-US" sz="2800">
              <a:latin typeface="Times New Roman" panose="02020603050405020304" pitchFamily="18" charset="0"/>
              <a:cs typeface="David" panose="020E0502060401010101" pitchFamily="34" charset="-79"/>
            </a:endParaRPr>
          </a:p>
        </p:txBody>
      </p:sp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5732463"/>
            <a:ext cx="690563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28916505"/>
      </p:ext>
    </p:extLst>
  </p:cSld>
  <p:clrMapOvr>
    <a:masterClrMapping/>
  </p:clrMapOvr>
</p:sld>
</file>

<file path=ppt/theme/theme1.xml><?xml version="1.0" encoding="utf-8"?>
<a:theme xmlns:a="http://schemas.openxmlformats.org/drawingml/2006/main" name="Layers">
  <a:themeElements>
    <a:clrScheme name="Layers 10">
      <a:dk1>
        <a:srgbClr val="000000"/>
      </a:dk1>
      <a:lt1>
        <a:srgbClr val="FFFFFF"/>
      </a:lt1>
      <a:dk2>
        <a:srgbClr val="660033"/>
      </a:dk2>
      <a:lt2>
        <a:srgbClr val="666699"/>
      </a:lt2>
      <a:accent1>
        <a:srgbClr val="95A3D1"/>
      </a:accent1>
      <a:accent2>
        <a:srgbClr val="FFFF66"/>
      </a:accent2>
      <a:accent3>
        <a:srgbClr val="FFFFFF"/>
      </a:accent3>
      <a:accent4>
        <a:srgbClr val="000000"/>
      </a:accent4>
      <a:accent5>
        <a:srgbClr val="C8CEE5"/>
      </a:accent5>
      <a:accent6>
        <a:srgbClr val="E7E75C"/>
      </a:accent6>
      <a:hlink>
        <a:srgbClr val="5A84D8"/>
      </a:hlink>
      <a:folHlink>
        <a:srgbClr val="CCCC99"/>
      </a:folHlink>
    </a:clrScheme>
    <a:fontScheme name="Layers">
      <a:majorFont>
        <a:latin typeface="Times New Roman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Layers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Layers</Template>
  <TotalTime>4541</TotalTime>
  <Words>1446</Words>
  <Application>Microsoft Office PowerPoint</Application>
  <PresentationFormat>On-screen Show (4:3)</PresentationFormat>
  <Paragraphs>177</Paragraphs>
  <Slides>22</Slides>
  <Notes>10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1" baseType="lpstr">
      <vt:lpstr>Arial</vt:lpstr>
      <vt:lpstr>Calibri</vt:lpstr>
      <vt:lpstr>Constantia</vt:lpstr>
      <vt:lpstr>David</vt:lpstr>
      <vt:lpstr>Tahoma</vt:lpstr>
      <vt:lpstr>Times New Roman</vt:lpstr>
      <vt:lpstr>Wingdings</vt:lpstr>
      <vt:lpstr>Layers</vt:lpstr>
      <vt:lpstr>ClipArt</vt:lpstr>
      <vt:lpstr>Using Patents Early Attracts Investors and Builds Value</vt:lpstr>
      <vt:lpstr>PowerPoint Presentation</vt:lpstr>
      <vt:lpstr>פטנט או מוצר </vt:lpstr>
      <vt:lpstr>PowerPoint Presentation</vt:lpstr>
      <vt:lpstr>PowerPoint Presentation</vt:lpstr>
      <vt:lpstr>PowerPoint Presentation</vt:lpstr>
      <vt:lpstr>החשוב ביותר בהגנת קניין רוחני</vt:lpstr>
      <vt:lpstr>דיני פטנטים</vt:lpstr>
      <vt:lpstr>דיני פטנטים </vt:lpstr>
      <vt:lpstr>הדרישות המהותיות לרישום פטנט</vt:lpstr>
      <vt:lpstr>דרישת החידוש בפטנטים</vt:lpstr>
      <vt:lpstr>התקדמות המצאתית</vt:lpstr>
      <vt:lpstr>Patent Type</vt:lpstr>
      <vt:lpstr>What to file?-Suggested policy </vt:lpstr>
      <vt:lpstr>Where to file?- National filing: </vt:lpstr>
      <vt:lpstr>Patent filing</vt:lpstr>
      <vt:lpstr>Fast Track Procedure</vt:lpstr>
      <vt:lpstr>Patent Prosecution</vt:lpstr>
      <vt:lpstr>סימני מסחר</vt:lpstr>
      <vt:lpstr>סימני מסחר - המשך</vt:lpstr>
      <vt:lpstr>הליך רישום סימן מסחר</vt:lpstr>
      <vt:lpstr> Intangible Assets = 80% of S&amp;P 500 Market Value 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ניהול סיכונים בחוזי מחשוב ומערכות מידע</dc:title>
  <dc:creator>Lihi</dc:creator>
  <cp:lastModifiedBy>Office</cp:lastModifiedBy>
  <cp:revision>94</cp:revision>
  <dcterms:created xsi:type="dcterms:W3CDTF">2008-03-23T16:16:31Z</dcterms:created>
  <dcterms:modified xsi:type="dcterms:W3CDTF">2015-02-19T09:40:42Z</dcterms:modified>
</cp:coreProperties>
</file>